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6" r:id="rId2"/>
  </p:sldMasterIdLst>
  <p:notesMasterIdLst>
    <p:notesMasterId r:id="rId12"/>
  </p:notesMasterIdLst>
  <p:sldIdLst>
    <p:sldId id="257" r:id="rId3"/>
    <p:sldId id="258" r:id="rId4"/>
    <p:sldId id="353" r:id="rId5"/>
    <p:sldId id="351" r:id="rId6"/>
    <p:sldId id="352" r:id="rId7"/>
    <p:sldId id="349" r:id="rId8"/>
    <p:sldId id="350" r:id="rId9"/>
    <p:sldId id="267" r:id="rId10"/>
    <p:sldId id="33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1957A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73" autoAdjust="0"/>
    <p:restoredTop sz="94162" autoAdjust="0"/>
  </p:normalViewPr>
  <p:slideViewPr>
    <p:cSldViewPr snapToGrid="0" showGuides="1">
      <p:cViewPr varScale="1">
        <p:scale>
          <a:sx n="78" d="100"/>
          <a:sy n="78" d="100"/>
        </p:scale>
        <p:origin x="926" y="62"/>
      </p:cViewPr>
      <p:guideLst>
        <p:guide orient="horz" pos="2160"/>
        <p:guide pos="3840"/>
      </p:guideLst>
    </p:cSldViewPr>
  </p:slideViewPr>
  <p:notesTextViewPr>
    <p:cViewPr>
      <p:scale>
        <a:sx n="1" d="1"/>
        <a:sy n="1" d="1"/>
      </p:scale>
      <p:origin x="0" y="0"/>
    </p:cViewPr>
  </p:notesTextViewPr>
  <p:sorterViewPr>
    <p:cViewPr>
      <p:scale>
        <a:sx n="60" d="100"/>
        <a:sy n="60" d="100"/>
      </p:scale>
      <p:origin x="0" y="-26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C7A92-E1C9-4B79-85AC-4D6DC9DECBC5}" type="datetimeFigureOut">
              <a:rPr lang="en-US" smtClean="0"/>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DF90-CA59-4999-BA92-3F80B38037CC}" type="slidenum">
              <a:rPr lang="en-US" smtClean="0"/>
              <a:t>‹#›</a:t>
            </a:fld>
            <a:endParaRPr lang="en-US"/>
          </a:p>
        </p:txBody>
      </p:sp>
    </p:spTree>
    <p:extLst>
      <p:ext uri="{BB962C8B-B14F-4D97-AF65-F5344CB8AC3E}">
        <p14:creationId xmlns:p14="http://schemas.microsoft.com/office/powerpoint/2010/main" val="41757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AEDD699-994D-4874-8F77-46CDADC777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315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leading global analytics and decision sciences provider, delivering solutions that help companies drive digital transformation and use data to gain a competitive advantage.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With analytics solutions that provide 360-degree view of the digital consumer, fuel machine learning capabilities and support artificial intelligence initiatives., LatentView enables leading global brands to predict new revenue streams, anticipate product trends and popularity, improve customer retention rates, optimize investment decisions and turn unstructured data into a valuable business asset.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trusted partner to enterprises worldwide, including more than two dozen Fortune 500 companies in the retail, CPG, financial, technology and healthcare sectors. LatentView has more than 550 employees in offices in Princeton, N.J., San Jose, Calif., London, Singapore and Chennai, India.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Awards and recognition:</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India Emerging 20 (IE20) Award (2016)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Frost &amp; Sullivan Analytics Company of the Year (2015 &amp; 2017)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Deloitte Fast50 (Eight consecutive years, 2009-2016)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Advanced Consulting Partner to Amazon Web Services </a:t>
            </a:r>
          </a:p>
          <a:p>
            <a:pPr marL="628650" marR="0" lvl="1" indent="-171450" algn="l" rtl="0">
              <a:spcBef>
                <a:spcPts val="0"/>
              </a:spcBef>
              <a:buClr>
                <a:schemeClr val="dk1"/>
              </a:buClr>
              <a:buSzPct val="100000"/>
              <a:buFont typeface="Arial"/>
              <a:buChar char="•"/>
            </a:pPr>
            <a:r>
              <a:rPr lang="en-US" sz="1200" b="0" i="0" u="none" strike="noStrike" cap="none" dirty="0" err="1">
                <a:solidFill>
                  <a:schemeClr val="dk1"/>
                </a:solidFill>
                <a:latin typeface="Arial" panose="020B0604020202020204" pitchFamily="34" charset="0"/>
                <a:cs typeface="Arial" panose="020B0604020202020204" pitchFamily="34" charset="0"/>
                <a:sym typeface="Calibri"/>
              </a:rPr>
              <a:t>Micrsoft</a:t>
            </a:r>
            <a:r>
              <a:rPr lang="en-US" sz="1200" b="0" i="0" u="none" strike="noStrike" cap="none" dirty="0">
                <a:solidFill>
                  <a:schemeClr val="dk1"/>
                </a:solidFill>
                <a:latin typeface="Arial" panose="020B0604020202020204" pitchFamily="34" charset="0"/>
                <a:cs typeface="Arial" panose="020B0604020202020204" pitchFamily="34" charset="0"/>
                <a:sym typeface="Calibri"/>
              </a:rPr>
              <a:t> Gold Partner in advanced analytics</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Gartner Cool Vendor: Advanced Analytics Service Providers for Marketing</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Founder Venkat  Viswanathan inducted into the Forbes Customer Council</a:t>
            </a:r>
          </a:p>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9587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leading global analytics and decision sciences provider, delivering solutions that help companies drive digital transformation and use data to gain a competitive advantage.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With analytics solutions that provide 360-degree view of the digital consumer, fuel machine learning capabilities and support artificial intelligence initiatives., LatentView enables leading global brands to predict new revenue streams, anticipate product trends and popularity, improve customer retention rates, optimize investment decisions and turn unstructured data into a valuable business asset.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LatentView is a trusted partner to enterprises worldwide, including more than two dozen Fortune 500 companies in the retail, CPG, financial, technology and healthcare sectors. LatentView has more than 550 employees in offices in Princeton, N.J., San Jose, Calif., London, Singapore and Chennai, India. </a:t>
            </a:r>
          </a:p>
          <a:p>
            <a:pPr marL="171450" marR="0" lvl="0"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Awards and recognition:</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India Emerging 20 (IE20) Award (2016)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Frost &amp; Sullivan Analytics Company of the Year (2015 &amp; 2017)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Deloitte Fast50 (Eight consecutive years, 2009-2016) </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Advanced Consulting Partner to Amazon Web Services </a:t>
            </a:r>
          </a:p>
          <a:p>
            <a:pPr marL="628650" marR="0" lvl="1" indent="-171450" algn="l" rtl="0">
              <a:spcBef>
                <a:spcPts val="0"/>
              </a:spcBef>
              <a:buClr>
                <a:schemeClr val="dk1"/>
              </a:buClr>
              <a:buSzPct val="100000"/>
              <a:buFont typeface="Arial"/>
              <a:buChar char="•"/>
            </a:pPr>
            <a:r>
              <a:rPr lang="en-US" sz="1200" b="0" i="0" u="none" strike="noStrike" cap="none" dirty="0" err="1">
                <a:solidFill>
                  <a:schemeClr val="dk1"/>
                </a:solidFill>
                <a:latin typeface="Arial" panose="020B0604020202020204" pitchFamily="34" charset="0"/>
                <a:cs typeface="Arial" panose="020B0604020202020204" pitchFamily="34" charset="0"/>
                <a:sym typeface="Calibri"/>
              </a:rPr>
              <a:t>Micrsoft</a:t>
            </a:r>
            <a:r>
              <a:rPr lang="en-US" sz="1200" b="0" i="0" u="none" strike="noStrike" cap="none" dirty="0">
                <a:solidFill>
                  <a:schemeClr val="dk1"/>
                </a:solidFill>
                <a:latin typeface="Arial" panose="020B0604020202020204" pitchFamily="34" charset="0"/>
                <a:cs typeface="Arial" panose="020B0604020202020204" pitchFamily="34" charset="0"/>
                <a:sym typeface="Calibri"/>
              </a:rPr>
              <a:t> Gold Partner in advanced analytics</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Gartner Cool Vendor: Advanced Analytics Service Providers for Marketing</a:t>
            </a:r>
          </a:p>
          <a:p>
            <a:pPr marL="628650" marR="0" lvl="1" indent="-171450" algn="l" rtl="0">
              <a:spcBef>
                <a:spcPts val="0"/>
              </a:spcBef>
              <a:buClr>
                <a:schemeClr val="dk1"/>
              </a:buClr>
              <a:buSzPct val="100000"/>
              <a:buFont typeface="Arial"/>
              <a:buChar char="•"/>
            </a:pPr>
            <a:r>
              <a:rPr lang="en-US" sz="1200" b="0" i="0" u="none" strike="noStrike" cap="none" dirty="0">
                <a:solidFill>
                  <a:schemeClr val="dk1"/>
                </a:solidFill>
                <a:latin typeface="Arial" panose="020B0604020202020204" pitchFamily="34" charset="0"/>
                <a:cs typeface="Arial" panose="020B0604020202020204" pitchFamily="34" charset="0"/>
                <a:sym typeface="Calibri"/>
              </a:rPr>
              <a:t>Founder Venkat  Viswanathan inducted into the Forbes Customer Council</a:t>
            </a:r>
          </a:p>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3</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2144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2099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232" name="Shape 23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7</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20314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8</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74800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771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tiff"/><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94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045620"/>
      </p:ext>
    </p:extLst>
  </p:cSld>
  <p:clrMapOvr>
    <a:masterClrMapping/>
  </p:clrMapOvr>
  <p:extLst mod="1">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1052121958"/>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20" name="Picture 19">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86564176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61595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426611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212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21" y="2121"/>
                        <a:ext cx="2116" cy="2116"/>
                      </a:xfrm>
                      <a:prstGeom prst="rect">
                        <a:avLst/>
                      </a:prstGeom>
                    </p:spPr>
                  </p:pic>
                </p:oleObj>
              </mc:Fallback>
            </mc:AlternateContent>
          </a:graphicData>
        </a:graphic>
      </p:graphicFrame>
      <p:sp>
        <p:nvSpPr>
          <p:cNvPr id="15" name="Slide Number Placeholder 14"/>
          <p:cNvSpPr>
            <a:spLocks noGrp="1"/>
          </p:cNvSpPr>
          <p:nvPr>
            <p:ph type="sldNum" sz="quarter" idx="13"/>
          </p:nvPr>
        </p:nvSpPr>
        <p:spPr>
          <a:xfrm>
            <a:off x="11257940" y="6492875"/>
            <a:ext cx="934065" cy="365125"/>
          </a:xfrm>
          <a:prstGeom prst="rect">
            <a:avLst/>
          </a:prstGeom>
        </p:spPr>
        <p:txBody>
          <a:bodyPr/>
          <a:lstStyle>
            <a:lvl1pPr>
              <a:defRPr sz="1467"/>
            </a:lvl1pPr>
          </a:lstStyle>
          <a:p>
            <a:fld id="{017F978A-4048-4358-9343-69F8E58C9EF5}" type="slidenum">
              <a:rPr smtClean="0">
                <a:solidFill>
                  <a:prstClr val="black"/>
                </a:solidFill>
              </a:rPr>
              <a:pPr/>
              <a:t>‹#›</a:t>
            </a:fld>
            <a:endParaRPr>
              <a:solidFill>
                <a:prstClr val="black"/>
              </a:solidFill>
            </a:endParaRPr>
          </a:p>
        </p:txBody>
      </p:sp>
      <p:sp>
        <p:nvSpPr>
          <p:cNvPr id="9" name="Footer Placeholder 4">
            <a:extLst>
              <a:ext uri="{FF2B5EF4-FFF2-40B4-BE49-F238E27FC236}">
                <a16:creationId xmlns:a16="http://schemas.microsoft.com/office/drawing/2014/main" id="{2983E211-5213-4681-8E3B-8A9EC47660E0}"/>
              </a:ext>
            </a:extLst>
          </p:cNvPr>
          <p:cNvSpPr>
            <a:spLocks noGrp="1"/>
          </p:cNvSpPr>
          <p:nvPr>
            <p:ph type="ftr" sz="quarter" idx="11"/>
          </p:nvPr>
        </p:nvSpPr>
        <p:spPr>
          <a:xfrm>
            <a:off x="5" y="6573223"/>
            <a:ext cx="960092" cy="256535"/>
          </a:xfrm>
          <a:prstGeom prst="rect">
            <a:avLst/>
          </a:prstGeom>
        </p:spPr>
        <p:txBody>
          <a:bodyPr wrap="square">
            <a:spAutoFit/>
          </a:bodyPr>
          <a:lstStyle>
            <a:lvl1pPr>
              <a:defRPr sz="1067"/>
            </a:lvl1pPr>
          </a:lstStyle>
          <a:p>
            <a:r>
              <a:rPr lang="en-US">
                <a:solidFill>
                  <a:prstClr val="black"/>
                </a:solidFill>
              </a:rPr>
              <a:t>Confidential</a:t>
            </a:r>
          </a:p>
        </p:txBody>
      </p:sp>
      <p:sp>
        <p:nvSpPr>
          <p:cNvPr id="5" name="Text Placeholder 4"/>
          <p:cNvSpPr>
            <a:spLocks noGrp="1"/>
          </p:cNvSpPr>
          <p:nvPr>
            <p:ph type="body" sz="quarter" idx="14" hasCustomPrompt="1"/>
          </p:nvPr>
        </p:nvSpPr>
        <p:spPr>
          <a:xfrm>
            <a:off x="223102" y="104349"/>
            <a:ext cx="588452" cy="578620"/>
          </a:xfrm>
          <a:prstGeom prst="rect">
            <a:avLst/>
          </a:prstGeom>
          <a:solidFill>
            <a:schemeClr val="bg1"/>
          </a:solidFill>
        </p:spPr>
        <p:txBody>
          <a:bodyPr vert="horz" wrap="square" lIns="146287" tIns="91430" rIns="146287" bIns="91430" rtlCol="0" anchor="ctr">
            <a:noAutofit/>
          </a:bodyPr>
          <a:lstStyle>
            <a:lvl1pPr>
              <a:defRPr lang="en-US" sz="2400" b="0" cap="none" spc="-133" baseline="0" dirty="0" smtClean="0">
                <a:ln w="3175">
                  <a:noFill/>
                </a:ln>
                <a:solidFill>
                  <a:schemeClr val="accent5">
                    <a:lumMod val="50000"/>
                  </a:schemeClr>
                </a:solidFill>
                <a:effectLst/>
                <a:cs typeface="Calibri" panose="020F0502020204030204" pitchFamily="34" charset="0"/>
              </a:defRPr>
            </a:lvl1pPr>
            <a:lvl2pPr>
              <a:defRPr lang="en-US" dirty="0" smtClean="0"/>
            </a:lvl2pPr>
            <a:lvl3pPr>
              <a:defRPr lang="en-US" sz="2400" dirty="0" smtClean="0"/>
            </a:lvl3pPr>
            <a:lvl4pPr>
              <a:defRPr lang="en-US" sz="2400" dirty="0" smtClean="0"/>
            </a:lvl4pPr>
            <a:lvl5pPr>
              <a:defRPr lang="en-IN" sz="2400" dirty="0"/>
            </a:lvl5pPr>
          </a:lstStyle>
          <a:p>
            <a:pPr marL="0" lvl="0" defTabSz="1218986">
              <a:spcBef>
                <a:spcPct val="0"/>
              </a:spcBef>
              <a:buNone/>
            </a:pPr>
            <a:r>
              <a:rPr lang="en-US" dirty="0"/>
              <a:t>…</a:t>
            </a:r>
            <a:endParaRPr lang="en-IN" dirty="0"/>
          </a:p>
        </p:txBody>
      </p:sp>
    </p:spTree>
    <p:extLst>
      <p:ext uri="{BB962C8B-B14F-4D97-AF65-F5344CB8AC3E}">
        <p14:creationId xmlns:p14="http://schemas.microsoft.com/office/powerpoint/2010/main" val="865988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rp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15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2118"/>
                        <a:ext cx="2116" cy="2116"/>
                      </a:xfrm>
                      <a:prstGeom prst="rect">
                        <a:avLst/>
                      </a:prstGeom>
                    </p:spPr>
                  </p:pic>
                </p:oleObj>
              </mc:Fallback>
            </mc:AlternateContent>
          </a:graphicData>
        </a:graphic>
      </p:graphicFrame>
      <p:pic>
        <p:nvPicPr>
          <p:cNvPr id="4" name="Picture 3"/>
          <p:cNvPicPr preferRelativeResize="0">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2" y="201168"/>
            <a:ext cx="12191999" cy="384048"/>
          </a:xfrm>
          <a:prstGeom prst="rect">
            <a:avLst/>
          </a:prstGeom>
        </p:spPr>
      </p:pic>
      <p:sp>
        <p:nvSpPr>
          <p:cNvPr id="15" name="Slide Number Placeholder 14"/>
          <p:cNvSpPr>
            <a:spLocks noGrp="1"/>
          </p:cNvSpPr>
          <p:nvPr>
            <p:ph type="sldNum" sz="quarter" idx="13"/>
          </p:nvPr>
        </p:nvSpPr>
        <p:spPr>
          <a:xfrm>
            <a:off x="11257934" y="6492876"/>
            <a:ext cx="934065" cy="365125"/>
          </a:xfrm>
        </p:spPr>
        <p:txBody>
          <a:bodyPr/>
          <a:lstStyle/>
          <a:p>
            <a:fld id="{017F978A-4048-4358-9343-69F8E58C9EF5}" type="slidenum">
              <a:rPr>
                <a:solidFill>
                  <a:prstClr val="black"/>
                </a:solidFill>
              </a:rPr>
              <a:pPr/>
              <a:t>‹#›</a:t>
            </a:fld>
            <a:endParaRPr>
              <a:solidFill>
                <a:prstClr val="black"/>
              </a:solidFill>
            </a:endParaRPr>
          </a:p>
        </p:txBody>
      </p:sp>
      <p:sp>
        <p:nvSpPr>
          <p:cNvPr id="7" name="Rectangle 6"/>
          <p:cNvSpPr/>
          <p:nvPr/>
        </p:nvSpPr>
        <p:spPr>
          <a:xfrm>
            <a:off x="10763252" y="20034"/>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fontAlgn="base">
              <a:spcBef>
                <a:spcPct val="0"/>
              </a:spcBef>
              <a:spcAft>
                <a:spcPct val="0"/>
              </a:spcAft>
            </a:pPr>
            <a:endParaRPr lang="en-IN" sz="2400">
              <a:solidFill>
                <a:prstClr val="white"/>
              </a:solidFill>
            </a:endParaRPr>
          </a:p>
        </p:txBody>
      </p:sp>
      <p:pic>
        <p:nvPicPr>
          <p:cNvPr id="8" name="Picture 7"/>
          <p:cNvPicPr>
            <a:picLocks noChangeAspect="1"/>
          </p:cNvPicPr>
          <p:nvPr/>
        </p:nvPicPr>
        <p:blipFill>
          <a:blip r:embed="rId7"/>
          <a:stretch>
            <a:fillRect/>
          </a:stretch>
        </p:blipFill>
        <p:spPr>
          <a:xfrm>
            <a:off x="10791305" y="34548"/>
            <a:ext cx="1181623" cy="871657"/>
          </a:xfrm>
          <a:prstGeom prst="rect">
            <a:avLst/>
          </a:prstGeom>
        </p:spPr>
      </p:pic>
    </p:spTree>
    <p:extLst>
      <p:ext uri="{BB962C8B-B14F-4D97-AF65-F5344CB8AC3E}">
        <p14:creationId xmlns:p14="http://schemas.microsoft.com/office/powerpoint/2010/main" val="54307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4175" name="think-cell Slide" r:id="rId4" imgW="180" imgH="180" progId="TCLayout.ActiveDocument.1">
                  <p:embed/>
                </p:oleObj>
              </mc:Choice>
              <mc:Fallback>
                <p:oleObj name="think-cell Slide" r:id="rId4" imgW="180" imgH="180" progId="TCLayout.ActiveDocument.1">
                  <p:embed/>
                  <p:pic>
                    <p:nvPicPr>
                      <p:cNvPr id="0" name=""/>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Slide Number Placeholder 1"/>
          <p:cNvSpPr>
            <a:spLocks noGrp="1"/>
          </p:cNvSpPr>
          <p:nvPr>
            <p:ph type="sldNum" sz="quarter" idx="10"/>
          </p:nvPr>
        </p:nvSpPr>
        <p:spPr/>
        <p:txBody>
          <a:bodyPr/>
          <a:lstStyle/>
          <a:p>
            <a:pPr>
              <a:defRPr/>
            </a:pPr>
            <a:fld id="{09343BD6-7CF3-425F-87EB-32CF662AC21B}" type="slidenum">
              <a:rPr>
                <a:solidFill>
                  <a:srgbClr val="000000">
                    <a:tint val="75000"/>
                  </a:srgbClr>
                </a:solidFill>
              </a:rPr>
              <a:pPr>
                <a:defRPr/>
              </a:pPr>
              <a:t>‹#›</a:t>
            </a:fld>
            <a:endParaRPr dirty="0">
              <a:solidFill>
                <a:srgbClr val="000000">
                  <a:tint val="75000"/>
                </a:srgbClr>
              </a:solidFill>
            </a:endParaRPr>
          </a:p>
        </p:txBody>
      </p:sp>
    </p:spTree>
    <p:extLst>
      <p:ext uri="{BB962C8B-B14F-4D97-AF65-F5344CB8AC3E}">
        <p14:creationId xmlns:p14="http://schemas.microsoft.com/office/powerpoint/2010/main" val="194475133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latin typeface="Arial" panose="020B0604020202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91711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2" name="Rectangle 1"/>
          <p:cNvSpPr/>
          <p:nvPr userDrawn="1"/>
        </p:nvSpPr>
        <p:spPr>
          <a:xfrm>
            <a:off x="0" y="655320"/>
            <a:ext cx="9657198" cy="554736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7" name="Content Placeholder 59"/>
          <p:cNvSpPr>
            <a:spLocks noGrp="1"/>
          </p:cNvSpPr>
          <p:nvPr>
            <p:ph sz="quarter" idx="10" hasCustomPrompt="1"/>
          </p:nvPr>
        </p:nvSpPr>
        <p:spPr>
          <a:xfrm>
            <a:off x="648706" y="1949533"/>
            <a:ext cx="5673576" cy="914400"/>
          </a:xfrm>
        </p:spPr>
        <p:txBody>
          <a:bodyPr anchor="ctr">
            <a:noAutofit/>
          </a:bodyPr>
          <a:lstStyle>
            <a:lvl1pPr marL="0" indent="0">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Cover page title</a:t>
            </a:r>
          </a:p>
        </p:txBody>
      </p:sp>
      <p:sp>
        <p:nvSpPr>
          <p:cNvPr id="29" name="Content Placeholder 59"/>
          <p:cNvSpPr>
            <a:spLocks noGrp="1"/>
          </p:cNvSpPr>
          <p:nvPr>
            <p:ph sz="quarter" idx="12" hasCustomPrompt="1"/>
          </p:nvPr>
        </p:nvSpPr>
        <p:spPr>
          <a:xfrm>
            <a:off x="648706" y="3146328"/>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28" name="Content Placeholder 59"/>
          <p:cNvSpPr>
            <a:spLocks noGrp="1"/>
          </p:cNvSpPr>
          <p:nvPr>
            <p:ph sz="quarter" idx="11" hasCustomPrompt="1"/>
          </p:nvPr>
        </p:nvSpPr>
        <p:spPr>
          <a:xfrm>
            <a:off x="648706" y="3885923"/>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11" name="Rectangle 10"/>
          <p:cNvSpPr/>
          <p:nvPr userDrawn="1"/>
        </p:nvSpPr>
        <p:spPr>
          <a:xfrm>
            <a:off x="9657199" y="655320"/>
            <a:ext cx="2534801"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7198" y="4697844"/>
            <a:ext cx="2231270" cy="1577764"/>
          </a:xfrm>
          <a:prstGeom prst="rect">
            <a:avLst/>
          </a:prstGeom>
        </p:spPr>
      </p:pic>
      <p:sp>
        <p:nvSpPr>
          <p:cNvPr id="10" name="Content Placeholder 59"/>
          <p:cNvSpPr>
            <a:spLocks noGrp="1"/>
          </p:cNvSpPr>
          <p:nvPr>
            <p:ph sz="quarter" idx="13" hasCustomPrompt="1"/>
          </p:nvPr>
        </p:nvSpPr>
        <p:spPr>
          <a:xfrm>
            <a:off x="648706" y="4595275"/>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02407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03539588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993466097"/>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050254"/>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9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ne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Agenda</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
        <p:nvSpPr>
          <p:cNvPr id="5" name="Pentagon 4"/>
          <p:cNvSpPr/>
          <p:nvPr/>
        </p:nvSpPr>
        <p:spPr>
          <a:xfrm>
            <a:off x="1801667" y="1262121"/>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7" name="Pentagon 6"/>
          <p:cNvSpPr/>
          <p:nvPr/>
        </p:nvSpPr>
        <p:spPr>
          <a:xfrm>
            <a:off x="1798889" y="217215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Pentagon 7"/>
          <p:cNvSpPr/>
          <p:nvPr/>
        </p:nvSpPr>
        <p:spPr>
          <a:xfrm>
            <a:off x="1798888" y="3085055"/>
            <a:ext cx="7696047" cy="697597"/>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9" name="Pentagon 8"/>
          <p:cNvSpPr/>
          <p:nvPr/>
        </p:nvSpPr>
        <p:spPr>
          <a:xfrm flipV="1">
            <a:off x="1796570" y="4906893"/>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0" name="Pentagon 9"/>
          <p:cNvSpPr/>
          <p:nvPr/>
        </p:nvSpPr>
        <p:spPr>
          <a:xfrm flipV="1">
            <a:off x="1802683" y="399686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1" name="Round Same Side Corner Rectangle 12"/>
          <p:cNvSpPr/>
          <p:nvPr/>
        </p:nvSpPr>
        <p:spPr>
          <a:xfrm rot="16200000">
            <a:off x="674435" y="899619"/>
            <a:ext cx="777977" cy="917343"/>
          </a:xfrm>
          <a:custGeom>
            <a:avLst/>
            <a:gdLst>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1734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0972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77" h="917343">
                <a:moveTo>
                  <a:pt x="64837" y="0"/>
                </a:moveTo>
                <a:lnTo>
                  <a:pt x="713140" y="0"/>
                </a:lnTo>
                <a:cubicBezTo>
                  <a:pt x="748948" y="0"/>
                  <a:pt x="777977" y="29029"/>
                  <a:pt x="777977" y="64837"/>
                </a:cubicBezTo>
                <a:lnTo>
                  <a:pt x="777977" y="917343"/>
                </a:lnTo>
                <a:lnTo>
                  <a:pt x="777977" y="909723"/>
                </a:lnTo>
                <a:lnTo>
                  <a:pt x="0" y="917343"/>
                </a:lnTo>
                <a:lnTo>
                  <a:pt x="0" y="917343"/>
                </a:lnTo>
                <a:lnTo>
                  <a:pt x="0" y="64837"/>
                </a:lnTo>
                <a:cubicBezTo>
                  <a:pt x="0" y="29029"/>
                  <a:pt x="29029" y="0"/>
                  <a:pt x="64837"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01</a:t>
            </a:r>
          </a:p>
        </p:txBody>
      </p:sp>
      <p:sp>
        <p:nvSpPr>
          <p:cNvPr id="12" name="Freeform 11"/>
          <p:cNvSpPr/>
          <p:nvPr/>
        </p:nvSpPr>
        <p:spPr>
          <a:xfrm>
            <a:off x="1508971" y="966431"/>
            <a:ext cx="292696"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819150">
                <a:moveTo>
                  <a:pt x="0" y="0"/>
                </a:moveTo>
                <a:lnTo>
                  <a:pt x="250825" y="238070"/>
                </a:lnTo>
                <a:lnTo>
                  <a:pt x="250825" y="819150"/>
                </a:lnTo>
                <a:lnTo>
                  <a:pt x="8731" y="654865"/>
                </a:lnTo>
                <a:cubicBezTo>
                  <a:pt x="6614" y="444257"/>
                  <a:pt x="11642" y="226483"/>
                  <a:pt x="0"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Round Same Side Corner Rectangle 12"/>
          <p:cNvSpPr/>
          <p:nvPr/>
        </p:nvSpPr>
        <p:spPr>
          <a:xfrm rot="16200000">
            <a:off x="672506" y="1932154"/>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02</a:t>
            </a:r>
          </a:p>
        </p:txBody>
      </p:sp>
      <p:sp>
        <p:nvSpPr>
          <p:cNvPr id="14" name="Freeform 13"/>
          <p:cNvSpPr/>
          <p:nvPr/>
        </p:nvSpPr>
        <p:spPr>
          <a:xfrm>
            <a:off x="1518235" y="1994166"/>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5" name="Round Same Side Corner Rectangle 14"/>
          <p:cNvSpPr/>
          <p:nvPr/>
        </p:nvSpPr>
        <p:spPr>
          <a:xfrm rot="16200000">
            <a:off x="667408" y="2962759"/>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03</a:t>
            </a:r>
          </a:p>
        </p:txBody>
      </p:sp>
      <p:sp>
        <p:nvSpPr>
          <p:cNvPr id="16" name="Freeform 15"/>
          <p:cNvSpPr/>
          <p:nvPr/>
        </p:nvSpPr>
        <p:spPr>
          <a:xfrm>
            <a:off x="1512677" y="3027640"/>
            <a:ext cx="289188" cy="780848"/>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673"/>
              <a:gd name="connsiteY0" fmla="*/ 0 h 719137"/>
              <a:gd name="connsiteX1" fmla="*/ 247673 w 247673"/>
              <a:gd name="connsiteY1" fmla="*/ 47625 h 719137"/>
              <a:gd name="connsiteX2" fmla="*/ 238125 w 247673"/>
              <a:gd name="connsiteY2" fmla="*/ 719137 h 719137"/>
              <a:gd name="connsiteX3" fmla="*/ 0 w 247673"/>
              <a:gd name="connsiteY3" fmla="*/ 647700 h 719137"/>
              <a:gd name="connsiteX4" fmla="*/ 0 w 247673"/>
              <a:gd name="connsiteY4" fmla="*/ 0 h 719137"/>
              <a:gd name="connsiteX0" fmla="*/ 0 w 247673"/>
              <a:gd name="connsiteY0" fmla="*/ 0 h 647700"/>
              <a:gd name="connsiteX1" fmla="*/ 247673 w 247673"/>
              <a:gd name="connsiteY1" fmla="*/ 47625 h 647700"/>
              <a:gd name="connsiteX2" fmla="*/ 245338 w 247673"/>
              <a:gd name="connsiteY2" fmla="*/ 588168 h 647700"/>
              <a:gd name="connsiteX3" fmla="*/ 0 w 247673"/>
              <a:gd name="connsiteY3" fmla="*/ 647700 h 647700"/>
              <a:gd name="connsiteX4" fmla="*/ 0 w 247673"/>
              <a:gd name="connsiteY4" fmla="*/ 0 h 647700"/>
              <a:gd name="connsiteX0" fmla="*/ 0 w 252617"/>
              <a:gd name="connsiteY0" fmla="*/ 0 h 647700"/>
              <a:gd name="connsiteX1" fmla="*/ 247673 w 252617"/>
              <a:gd name="connsiteY1" fmla="*/ 47625 h 647700"/>
              <a:gd name="connsiteX2" fmla="*/ 252552 w 252617"/>
              <a:gd name="connsiteY2" fmla="*/ 623887 h 647700"/>
              <a:gd name="connsiteX3" fmla="*/ 0 w 252617"/>
              <a:gd name="connsiteY3" fmla="*/ 647700 h 647700"/>
              <a:gd name="connsiteX4" fmla="*/ 0 w 252617"/>
              <a:gd name="connsiteY4" fmla="*/ 0 h 647700"/>
              <a:gd name="connsiteX0" fmla="*/ 0 w 250248"/>
              <a:gd name="connsiteY0" fmla="*/ 0 h 647700"/>
              <a:gd name="connsiteX1" fmla="*/ 247673 w 250248"/>
              <a:gd name="connsiteY1" fmla="*/ 47625 h 647700"/>
              <a:gd name="connsiteX2" fmla="*/ 250148 w 250248"/>
              <a:gd name="connsiteY2" fmla="*/ 626268 h 647700"/>
              <a:gd name="connsiteX3" fmla="*/ 0 w 250248"/>
              <a:gd name="connsiteY3" fmla="*/ 647700 h 647700"/>
              <a:gd name="connsiteX4" fmla="*/ 0 w 250248"/>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48" h="647700">
                <a:moveTo>
                  <a:pt x="0" y="0"/>
                </a:moveTo>
                <a:lnTo>
                  <a:pt x="247673" y="47625"/>
                </a:lnTo>
                <a:cubicBezTo>
                  <a:pt x="246895" y="227806"/>
                  <a:pt x="250926" y="446087"/>
                  <a:pt x="250148" y="626268"/>
                </a:cubicBez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7" name="Round Same Side Corner Rectangle 16"/>
          <p:cNvSpPr/>
          <p:nvPr/>
        </p:nvSpPr>
        <p:spPr>
          <a:xfrm rot="5400000" flipV="1">
            <a:off x="673235" y="5042498"/>
            <a:ext cx="780848"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05</a:t>
            </a:r>
          </a:p>
        </p:txBody>
      </p:sp>
      <p:sp>
        <p:nvSpPr>
          <p:cNvPr id="18" name="Freeform 17"/>
          <p:cNvSpPr/>
          <p:nvPr/>
        </p:nvSpPr>
        <p:spPr>
          <a:xfrm flipV="1">
            <a:off x="1514839" y="4906896"/>
            <a:ext cx="296338"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8731 w 252457"/>
              <a:gd name="connsiteY3" fmla="*/ 654865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1489 w 253946"/>
              <a:gd name="connsiteY0" fmla="*/ 0 h 819150"/>
              <a:gd name="connsiteX1" fmla="*/ 253946 w 253946"/>
              <a:gd name="connsiteY1" fmla="*/ 244409 h 819150"/>
              <a:gd name="connsiteX2" fmla="*/ 252314 w 253946"/>
              <a:gd name="connsiteY2" fmla="*/ 819150 h 819150"/>
              <a:gd name="connsiteX3" fmla="*/ 425 w 253946"/>
              <a:gd name="connsiteY3" fmla="*/ 650110 h 819150"/>
              <a:gd name="connsiteX4" fmla="*/ 1489 w 253946"/>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46" h="819150">
                <a:moveTo>
                  <a:pt x="1489" y="0"/>
                </a:moveTo>
                <a:lnTo>
                  <a:pt x="253946" y="244409"/>
                </a:lnTo>
                <a:lnTo>
                  <a:pt x="252314" y="819150"/>
                </a:lnTo>
                <a:lnTo>
                  <a:pt x="425" y="650110"/>
                </a:lnTo>
                <a:cubicBezTo>
                  <a:pt x="-1692" y="439502"/>
                  <a:pt x="4968" y="68006"/>
                  <a:pt x="1489"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9" name="Round Same Side Corner Rectangle 18"/>
          <p:cNvSpPr/>
          <p:nvPr/>
        </p:nvSpPr>
        <p:spPr>
          <a:xfrm rot="5400000" flipV="1">
            <a:off x="676300" y="4012361"/>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04</a:t>
            </a:r>
          </a:p>
        </p:txBody>
      </p:sp>
      <p:sp>
        <p:nvSpPr>
          <p:cNvPr id="20" name="Freeform 19"/>
          <p:cNvSpPr/>
          <p:nvPr/>
        </p:nvSpPr>
        <p:spPr>
          <a:xfrm flipV="1">
            <a:off x="1522030" y="3993993"/>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Oval 20"/>
          <p:cNvSpPr/>
          <p:nvPr/>
        </p:nvSpPr>
        <p:spPr>
          <a:xfrm>
            <a:off x="7718189" y="134755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2" name="Oval 21"/>
          <p:cNvSpPr/>
          <p:nvPr/>
        </p:nvSpPr>
        <p:spPr>
          <a:xfrm>
            <a:off x="7327029" y="2257584"/>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3" name="Oval 22"/>
          <p:cNvSpPr/>
          <p:nvPr/>
        </p:nvSpPr>
        <p:spPr>
          <a:xfrm>
            <a:off x="8729109" y="317479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4" name="Oval 23"/>
          <p:cNvSpPr/>
          <p:nvPr/>
        </p:nvSpPr>
        <p:spPr>
          <a:xfrm>
            <a:off x="7327029" y="4082295"/>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5" name="Oval 24"/>
          <p:cNvSpPr/>
          <p:nvPr/>
        </p:nvSpPr>
        <p:spPr>
          <a:xfrm>
            <a:off x="7718189" y="4992326"/>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6" name="Content Placeholder 10"/>
          <p:cNvSpPr>
            <a:spLocks noGrp="1"/>
          </p:cNvSpPr>
          <p:nvPr>
            <p:ph sz="quarter" idx="11" hasCustomPrompt="1"/>
          </p:nvPr>
        </p:nvSpPr>
        <p:spPr>
          <a:xfrm>
            <a:off x="1886481" y="129428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7" name="Content Placeholder 10"/>
          <p:cNvSpPr>
            <a:spLocks noGrp="1"/>
          </p:cNvSpPr>
          <p:nvPr>
            <p:ph sz="quarter" idx="12" hasCustomPrompt="1"/>
          </p:nvPr>
        </p:nvSpPr>
        <p:spPr>
          <a:xfrm>
            <a:off x="1886481" y="2204320"/>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8" name="Content Placeholder 10"/>
          <p:cNvSpPr>
            <a:spLocks noGrp="1"/>
          </p:cNvSpPr>
          <p:nvPr>
            <p:ph sz="quarter" idx="13" hasCustomPrompt="1"/>
          </p:nvPr>
        </p:nvSpPr>
        <p:spPr>
          <a:xfrm>
            <a:off x="1886481" y="312152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9" name="Content Placeholder 10"/>
          <p:cNvSpPr>
            <a:spLocks noGrp="1"/>
          </p:cNvSpPr>
          <p:nvPr>
            <p:ph sz="quarter" idx="14" hasCustomPrompt="1"/>
          </p:nvPr>
        </p:nvSpPr>
        <p:spPr>
          <a:xfrm>
            <a:off x="1886481" y="4029031"/>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30" name="Content Placeholder 10"/>
          <p:cNvSpPr>
            <a:spLocks noGrp="1"/>
          </p:cNvSpPr>
          <p:nvPr>
            <p:ph sz="quarter" idx="15" hasCustomPrompt="1"/>
          </p:nvPr>
        </p:nvSpPr>
        <p:spPr>
          <a:xfrm>
            <a:off x="1886481" y="493906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Tree>
    <p:extLst>
      <p:ext uri="{BB962C8B-B14F-4D97-AF65-F5344CB8AC3E}">
        <p14:creationId xmlns:p14="http://schemas.microsoft.com/office/powerpoint/2010/main" val="4004065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4F1E14-4077-49CE-BE30-F1B862333BB7}"/>
              </a:ext>
            </a:extLst>
          </p:cNvPr>
          <p:cNvSpPr txBox="1">
            <a:spLocks/>
          </p:cNvSpPr>
          <p:nvPr userDrawn="1"/>
        </p:nvSpPr>
        <p:spPr>
          <a:xfrm>
            <a:off x="84302"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17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7.xml"/><Relationship Id="rId7"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ags" Target="../tags/tag1.xml"/><Relationship Id="rId5" Type="http://schemas.openxmlformats.org/officeDocument/2006/relationships/vmlDrawing" Target="../drawings/vmlDrawing1.vml"/><Relationship Id="rId10" Type="http://schemas.openxmlformats.org/officeDocument/2006/relationships/image" Target="../media/image8.emf"/><Relationship Id="rId4" Type="http://schemas.openxmlformats.org/officeDocument/2006/relationships/theme" Target="../theme/theme2.xml"/><Relationship Id="rId9" Type="http://schemas.openxmlformats.org/officeDocument/2006/relationships/image" Target="../media/image7.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7122964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60" r:id="rId14"/>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6"/>
            </p:custDataLst>
            <p:extLst/>
          </p:nvPr>
        </p:nvGraphicFramePr>
        <p:xfrm>
          <a:off x="2121" y="2121"/>
          <a:ext cx="2116" cy="2116"/>
        </p:xfrm>
        <a:graphic>
          <a:graphicData uri="http://schemas.openxmlformats.org/presentationml/2006/ole">
            <mc:AlternateContent xmlns:mc="http://schemas.openxmlformats.org/markup-compatibility/2006">
              <mc:Choice xmlns:v="urn:schemas-microsoft-com:vml" Requires="v">
                <p:oleObj spid="_x0000_s1103" name="think-cell Slide" r:id="rId7" imgW="216" imgH="216" progId="TCLayout.ActiveDocument.1">
                  <p:embed/>
                </p:oleObj>
              </mc:Choice>
              <mc:Fallback>
                <p:oleObj name="think-cell Slide" r:id="rId7" imgW="216" imgH="216" progId="TCLayout.ActiveDocument.1">
                  <p:embed/>
                  <p:pic>
                    <p:nvPicPr>
                      <p:cNvPr id="0" name=""/>
                      <p:cNvPicPr/>
                      <p:nvPr/>
                    </p:nvPicPr>
                    <p:blipFill>
                      <a:blip r:embed="rId8"/>
                      <a:stretch>
                        <a:fillRect/>
                      </a:stretch>
                    </p:blipFill>
                    <p:spPr>
                      <a:xfrm>
                        <a:off x="2121" y="2121"/>
                        <a:ext cx="2116" cy="2116"/>
                      </a:xfrm>
                      <a:prstGeom prst="rect">
                        <a:avLst/>
                      </a:prstGeom>
                    </p:spPr>
                  </p:pic>
                </p:oleObj>
              </mc:Fallback>
            </mc:AlternateContent>
          </a:graphicData>
        </a:graphic>
      </p:graphicFrame>
      <p:pic>
        <p:nvPicPr>
          <p:cNvPr id="8" name="Picture 7"/>
          <p:cNvPicPr preferRelativeResize="0">
            <a:picLocks/>
          </p:cNvPicPr>
          <p:nvPr userDrawn="1"/>
        </p:nvPicPr>
        <p:blipFill>
          <a:blip r:embed="rId9" cstate="print">
            <a:extLst>
              <a:ext uri="{28A0092B-C50C-407E-A947-70E740481C1C}">
                <a14:useLocalDpi xmlns:a14="http://schemas.microsoft.com/office/drawing/2010/main" val="0"/>
              </a:ext>
            </a:extLst>
          </a:blip>
          <a:stretch>
            <a:fillRect/>
          </a:stretch>
        </p:blipFill>
        <p:spPr>
          <a:xfrm>
            <a:off x="3" y="201169"/>
            <a:ext cx="12191999" cy="384048"/>
          </a:xfrm>
          <a:prstGeom prst="rect">
            <a:avLst/>
          </a:prstGeom>
        </p:spPr>
      </p:pic>
      <p:sp>
        <p:nvSpPr>
          <p:cNvPr id="9" name="Slide Number Placeholder 14"/>
          <p:cNvSpPr>
            <a:spLocks noGrp="1"/>
          </p:cNvSpPr>
          <p:nvPr>
            <p:ph type="sldNum" sz="quarter" idx="4"/>
          </p:nvPr>
        </p:nvSpPr>
        <p:spPr>
          <a:xfrm>
            <a:off x="11257940" y="6492876"/>
            <a:ext cx="934065" cy="365125"/>
          </a:xfrm>
          <a:prstGeom prst="rect">
            <a:avLst/>
          </a:prstGeom>
        </p:spPr>
        <p:txBody>
          <a:bodyPr lIns="91430" tIns="45715" rIns="91430" bIns="45715"/>
          <a:lstStyle>
            <a:lvl1pPr>
              <a:defRPr lang="en-US" sz="1467" smtClean="0"/>
            </a:lvl1pPr>
          </a:lstStyle>
          <a:p>
            <a:pPr fontAlgn="base">
              <a:spcBef>
                <a:spcPct val="0"/>
              </a:spcBef>
              <a:spcAft>
                <a:spcPct val="0"/>
              </a:spcAft>
            </a:pPr>
            <a:fld id="{017F978A-4048-4358-9343-69F8E58C9EF5}" type="slidenum">
              <a:rPr lang="en-IN">
                <a:solidFill>
                  <a:prstClr val="black"/>
                </a:solidFill>
                <a:latin typeface="Arial" pitchFamily="34" charset="0"/>
                <a:cs typeface="Arial" pitchFamily="34" charset="0"/>
              </a:rPr>
              <a:pPr fontAlgn="base">
                <a:spcBef>
                  <a:spcPct val="0"/>
                </a:spcBef>
                <a:spcAft>
                  <a:spcPct val="0"/>
                </a:spcAft>
              </a:pPr>
              <a:t>‹#›</a:t>
            </a:fld>
            <a:endParaRPr lang="en-IN">
              <a:solidFill>
                <a:prstClr val="black"/>
              </a:solidFill>
              <a:latin typeface="Arial" pitchFamily="34" charset="0"/>
              <a:cs typeface="Arial" pitchFamily="34" charset="0"/>
            </a:endParaRPr>
          </a:p>
        </p:txBody>
      </p:sp>
      <p:sp>
        <p:nvSpPr>
          <p:cNvPr id="10" name="Rectangle 9"/>
          <p:cNvSpPr/>
          <p:nvPr userDrawn="1"/>
        </p:nvSpPr>
        <p:spPr>
          <a:xfrm>
            <a:off x="10763251" y="20035"/>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fontAlgn="base">
              <a:spcBef>
                <a:spcPct val="0"/>
              </a:spcBef>
              <a:spcAft>
                <a:spcPct val="0"/>
              </a:spcAft>
            </a:pPr>
            <a:endParaRPr lang="en-IN" sz="2400">
              <a:solidFill>
                <a:prstClr val="white"/>
              </a:solidFill>
            </a:endParaRPr>
          </a:p>
        </p:txBody>
      </p:sp>
      <p:pic>
        <p:nvPicPr>
          <p:cNvPr id="11" name="Picture 10"/>
          <p:cNvPicPr>
            <a:picLocks noChangeAspect="1"/>
          </p:cNvPicPr>
          <p:nvPr userDrawn="1"/>
        </p:nvPicPr>
        <p:blipFill>
          <a:blip r:embed="rId10"/>
          <a:stretch>
            <a:fillRect/>
          </a:stretch>
        </p:blipFill>
        <p:spPr>
          <a:xfrm>
            <a:off x="10791309" y="34550"/>
            <a:ext cx="1181623" cy="871657"/>
          </a:xfrm>
          <a:prstGeom prst="rect">
            <a:avLst/>
          </a:prstGeom>
        </p:spPr>
      </p:pic>
      <p:sp>
        <p:nvSpPr>
          <p:cNvPr id="12" name="Footer Placeholder 4">
            <a:extLst>
              <a:ext uri="{FF2B5EF4-FFF2-40B4-BE49-F238E27FC236}">
                <a16:creationId xmlns:a16="http://schemas.microsoft.com/office/drawing/2014/main" id="{2983E211-5213-4681-8E3B-8A9EC47660E0}"/>
              </a:ext>
            </a:extLst>
          </p:cNvPr>
          <p:cNvSpPr>
            <a:spLocks noGrp="1"/>
          </p:cNvSpPr>
          <p:nvPr>
            <p:ph type="ftr" sz="quarter" idx="3"/>
          </p:nvPr>
        </p:nvSpPr>
        <p:spPr>
          <a:xfrm>
            <a:off x="5" y="6573223"/>
            <a:ext cx="960092" cy="256535"/>
          </a:xfrm>
          <a:prstGeom prst="rect">
            <a:avLst/>
          </a:prstGeom>
        </p:spPr>
        <p:txBody>
          <a:bodyPr wrap="square" lIns="91430" tIns="45715" rIns="91430" bIns="45715">
            <a:spAutoFit/>
          </a:bodyPr>
          <a:lstStyle>
            <a:lvl1pPr>
              <a:defRPr sz="1067"/>
            </a:lvl1pPr>
          </a:lstStyle>
          <a:p>
            <a:pPr fontAlgn="base">
              <a:spcBef>
                <a:spcPct val="0"/>
              </a:spcBef>
              <a:spcAft>
                <a:spcPct val="0"/>
              </a:spcAft>
            </a:pPr>
            <a:r>
              <a:rPr lang="en-US">
                <a:solidFill>
                  <a:prstClr val="black"/>
                </a:solidFill>
                <a:latin typeface="Arial" pitchFamily="34" charset="0"/>
                <a:cs typeface="Arial" pitchFamily="34" charset="0"/>
              </a:rPr>
              <a:t>Confidential</a:t>
            </a:r>
          </a:p>
        </p:txBody>
      </p:sp>
    </p:spTree>
    <p:extLst>
      <p:ext uri="{BB962C8B-B14F-4D97-AF65-F5344CB8AC3E}">
        <p14:creationId xmlns:p14="http://schemas.microsoft.com/office/powerpoint/2010/main" val="233365327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91427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9" indent="-228569" algn="l" defTabSz="9142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4" indent="-228569" algn="l" defTabSz="9142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41" indent="-228569" algn="l" defTabSz="9142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77"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4pPr>
      <a:lvl5pPr marL="2057114"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5pPr>
      <a:lvl6pPr marL="2514249"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6pPr>
      <a:lvl7pPr marL="2971386"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7pPr>
      <a:lvl8pPr marL="3428522"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8pPr>
      <a:lvl9pPr marL="3885658" indent="-228569" algn="l" defTabSz="914272" rtl="0" eaLnBrk="1" latinLnBrk="0" hangingPunct="1">
        <a:lnSpc>
          <a:spcPct val="90000"/>
        </a:lnSpc>
        <a:spcBef>
          <a:spcPts val="500"/>
        </a:spcBef>
        <a:buFont typeface="Arial" panose="020B0604020202020204" pitchFamily="34" charset="0"/>
        <a:buChar char="•"/>
        <a:defRPr sz="1733" kern="1200">
          <a:solidFill>
            <a:schemeClr val="tx1"/>
          </a:solidFill>
          <a:latin typeface="+mn-lt"/>
          <a:ea typeface="+mn-ea"/>
          <a:cs typeface="+mn-cs"/>
        </a:defRPr>
      </a:lvl9pPr>
    </p:bodyStyle>
    <p:otherStyle>
      <a:defPPr>
        <a:defRPr lang="en-US"/>
      </a:defPPr>
      <a:lvl1pPr marL="0" algn="l" defTabSz="914272" rtl="0" eaLnBrk="1" latinLnBrk="0" hangingPunct="1">
        <a:defRPr sz="1733" kern="1200">
          <a:solidFill>
            <a:schemeClr val="tx1"/>
          </a:solidFill>
          <a:latin typeface="+mn-lt"/>
          <a:ea typeface="+mn-ea"/>
          <a:cs typeface="+mn-cs"/>
        </a:defRPr>
      </a:lvl1pPr>
      <a:lvl2pPr marL="457137" algn="l" defTabSz="914272" rtl="0" eaLnBrk="1" latinLnBrk="0" hangingPunct="1">
        <a:defRPr sz="1733" kern="1200">
          <a:solidFill>
            <a:schemeClr val="tx1"/>
          </a:solidFill>
          <a:latin typeface="+mn-lt"/>
          <a:ea typeface="+mn-ea"/>
          <a:cs typeface="+mn-cs"/>
        </a:defRPr>
      </a:lvl2pPr>
      <a:lvl3pPr marL="914272" algn="l" defTabSz="914272" rtl="0" eaLnBrk="1" latinLnBrk="0" hangingPunct="1">
        <a:defRPr sz="1733" kern="1200">
          <a:solidFill>
            <a:schemeClr val="tx1"/>
          </a:solidFill>
          <a:latin typeface="+mn-lt"/>
          <a:ea typeface="+mn-ea"/>
          <a:cs typeface="+mn-cs"/>
        </a:defRPr>
      </a:lvl3pPr>
      <a:lvl4pPr marL="1371408" algn="l" defTabSz="914272" rtl="0" eaLnBrk="1" latinLnBrk="0" hangingPunct="1">
        <a:defRPr sz="1733" kern="1200">
          <a:solidFill>
            <a:schemeClr val="tx1"/>
          </a:solidFill>
          <a:latin typeface="+mn-lt"/>
          <a:ea typeface="+mn-ea"/>
          <a:cs typeface="+mn-cs"/>
        </a:defRPr>
      </a:lvl4pPr>
      <a:lvl5pPr marL="1828545" algn="l" defTabSz="914272" rtl="0" eaLnBrk="1" latinLnBrk="0" hangingPunct="1">
        <a:defRPr sz="1733" kern="1200">
          <a:solidFill>
            <a:schemeClr val="tx1"/>
          </a:solidFill>
          <a:latin typeface="+mn-lt"/>
          <a:ea typeface="+mn-ea"/>
          <a:cs typeface="+mn-cs"/>
        </a:defRPr>
      </a:lvl5pPr>
      <a:lvl6pPr marL="2285682" algn="l" defTabSz="914272" rtl="0" eaLnBrk="1" latinLnBrk="0" hangingPunct="1">
        <a:defRPr sz="1733" kern="1200">
          <a:solidFill>
            <a:schemeClr val="tx1"/>
          </a:solidFill>
          <a:latin typeface="+mn-lt"/>
          <a:ea typeface="+mn-ea"/>
          <a:cs typeface="+mn-cs"/>
        </a:defRPr>
      </a:lvl6pPr>
      <a:lvl7pPr marL="2742817" algn="l" defTabSz="914272" rtl="0" eaLnBrk="1" latinLnBrk="0" hangingPunct="1">
        <a:defRPr sz="1733" kern="1200">
          <a:solidFill>
            <a:schemeClr val="tx1"/>
          </a:solidFill>
          <a:latin typeface="+mn-lt"/>
          <a:ea typeface="+mn-ea"/>
          <a:cs typeface="+mn-cs"/>
        </a:defRPr>
      </a:lvl7pPr>
      <a:lvl8pPr marL="3199955" algn="l" defTabSz="914272" rtl="0" eaLnBrk="1" latinLnBrk="0" hangingPunct="1">
        <a:defRPr sz="1733" kern="1200">
          <a:solidFill>
            <a:schemeClr val="tx1"/>
          </a:solidFill>
          <a:latin typeface="+mn-lt"/>
          <a:ea typeface="+mn-ea"/>
          <a:cs typeface="+mn-cs"/>
        </a:defRPr>
      </a:lvl8pPr>
      <a:lvl9pPr marL="3657090" algn="l" defTabSz="914272"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4.png"/><Relationship Id="rId21" Type="http://schemas.microsoft.com/office/2007/relationships/hdphoto" Target="../media/hdphoto5.wdp"/><Relationship Id="rId7" Type="http://schemas.microsoft.com/office/2007/relationships/hdphoto" Target="../media/hdphoto2.wdp"/><Relationship Id="rId12" Type="http://schemas.microsoft.com/office/2007/relationships/hdphoto" Target="../media/hdphoto3.wdp"/><Relationship Id="rId17" Type="http://schemas.openxmlformats.org/officeDocument/2006/relationships/image" Target="../media/image46.png"/><Relationship Id="rId25"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50.png"/><Relationship Id="rId5" Type="http://schemas.openxmlformats.org/officeDocument/2006/relationships/image" Target="../media/image36.png"/><Relationship Id="rId15" Type="http://schemas.openxmlformats.org/officeDocument/2006/relationships/image" Target="../media/image44.png"/><Relationship Id="rId23" Type="http://schemas.microsoft.com/office/2007/relationships/hdphoto" Target="../media/hdphoto6.wdp"/><Relationship Id="rId10" Type="http://schemas.openxmlformats.org/officeDocument/2006/relationships/image" Target="../media/image40.png"/><Relationship Id="rId19" Type="http://schemas.microsoft.com/office/2007/relationships/hdphoto" Target="../media/hdphoto4.wdp"/><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g"/><Relationship Id="rId26" Type="http://schemas.openxmlformats.org/officeDocument/2006/relationships/image" Target="../media/image72.png"/><Relationship Id="rId39" Type="http://schemas.openxmlformats.org/officeDocument/2006/relationships/image" Target="../media/image81.png"/><Relationship Id="rId3" Type="http://schemas.openxmlformats.org/officeDocument/2006/relationships/image" Target="../media/image21.png"/><Relationship Id="rId21" Type="http://schemas.openxmlformats.org/officeDocument/2006/relationships/image" Target="../media/image68.png"/><Relationship Id="rId34" Type="http://schemas.openxmlformats.org/officeDocument/2006/relationships/image" Target="../media/image78.png"/><Relationship Id="rId42" Type="http://schemas.openxmlformats.org/officeDocument/2006/relationships/image" Target="../media/image84.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1.png"/><Relationship Id="rId33" Type="http://schemas.openxmlformats.org/officeDocument/2006/relationships/image" Target="../media/image77.png"/><Relationship Id="rId38" Type="http://schemas.openxmlformats.org/officeDocument/2006/relationships/image" Target="../media/image80.jpeg"/><Relationship Id="rId2" Type="http://schemas.openxmlformats.org/officeDocument/2006/relationships/notesSlide" Target="../notesSlides/notesSlide5.xml"/><Relationship Id="rId16" Type="http://schemas.openxmlformats.org/officeDocument/2006/relationships/image" Target="../media/image63.png"/><Relationship Id="rId20" Type="http://schemas.openxmlformats.org/officeDocument/2006/relationships/image" Target="../media/image67.jpeg"/><Relationship Id="rId29" Type="http://schemas.openxmlformats.org/officeDocument/2006/relationships/image" Target="../media/image24.png"/><Relationship Id="rId41"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0.jpg"/><Relationship Id="rId32" Type="http://schemas.openxmlformats.org/officeDocument/2006/relationships/image" Target="../media/image23.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26.png"/><Relationship Id="rId15" Type="http://schemas.openxmlformats.org/officeDocument/2006/relationships/image" Target="../media/image62.png"/><Relationship Id="rId23" Type="http://schemas.openxmlformats.org/officeDocument/2006/relationships/image" Target="../media/image22.png"/><Relationship Id="rId28" Type="http://schemas.openxmlformats.org/officeDocument/2006/relationships/image" Target="../media/image74.jpeg"/><Relationship Id="rId36" Type="http://schemas.microsoft.com/office/2007/relationships/hdphoto" Target="../media/hdphoto3.wdp"/><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6.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3.png"/><Relationship Id="rId30" Type="http://schemas.openxmlformats.org/officeDocument/2006/relationships/image" Target="../media/image75.png"/><Relationship Id="rId35"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emf"/><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emf"/><Relationship Id="rId9" Type="http://schemas.openxmlformats.org/officeDocument/2006/relationships/image" Target="../media/image91.png"/><Relationship Id="rId1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1343" y="696616"/>
            <a:ext cx="8953722" cy="1145350"/>
          </a:xfrm>
        </p:spPr>
        <p:txBody>
          <a:bodyPr/>
          <a:lstStyle/>
          <a:p>
            <a:r>
              <a:rPr lang="en-US" dirty="0"/>
              <a:t>Point of View : Palantir</a:t>
            </a:r>
          </a:p>
        </p:txBody>
      </p:sp>
      <p:sp>
        <p:nvSpPr>
          <p:cNvPr id="8" name="Content Placeholder 7"/>
          <p:cNvSpPr>
            <a:spLocks noGrp="1"/>
          </p:cNvSpPr>
          <p:nvPr>
            <p:ph sz="quarter" idx="13"/>
          </p:nvPr>
        </p:nvSpPr>
        <p:spPr>
          <a:xfrm>
            <a:off x="894626" y="3962591"/>
            <a:ext cx="2637248" cy="426958"/>
          </a:xfrm>
        </p:spPr>
        <p:txBody>
          <a:bodyPr/>
          <a:lstStyle/>
          <a:p>
            <a:r>
              <a:rPr lang="en-US" dirty="0"/>
              <a:t>Aug, 2018</a:t>
            </a:r>
          </a:p>
        </p:txBody>
      </p:sp>
      <p:sp>
        <p:nvSpPr>
          <p:cNvPr id="9" name="TextBox 8"/>
          <p:cNvSpPr txBox="1"/>
          <p:nvPr/>
        </p:nvSpPr>
        <p:spPr>
          <a:xfrm>
            <a:off x="814527" y="1776170"/>
            <a:ext cx="9023797" cy="400110"/>
          </a:xfrm>
          <a:prstGeom prst="rect">
            <a:avLst/>
          </a:prstGeom>
          <a:noFill/>
        </p:spPr>
        <p:txBody>
          <a:bodyPr wrap="square" rtlCol="0">
            <a:spAutoFit/>
          </a:bodyPr>
          <a:lstStyle/>
          <a:p>
            <a:r>
              <a:rPr lang="en-IN" sz="2000" dirty="0">
                <a:solidFill>
                  <a:schemeClr val="bg1"/>
                </a:solidFill>
                <a:latin typeface="Arial"/>
                <a:cs typeface="Arial"/>
              </a:rPr>
              <a:t>An external view of Palantir Foundry</a:t>
            </a:r>
            <a:endParaRPr lang="en-US" sz="2000" dirty="0">
              <a:solidFill>
                <a:schemeClr val="bg1"/>
              </a:solidFill>
              <a:latin typeface="Arial"/>
              <a:cs typeface="Arial"/>
            </a:endParaRPr>
          </a:p>
        </p:txBody>
      </p:sp>
    </p:spTree>
    <p:extLst>
      <p:ext uri="{BB962C8B-B14F-4D97-AF65-F5344CB8AC3E}">
        <p14:creationId xmlns:p14="http://schemas.microsoft.com/office/powerpoint/2010/main" val="4812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marL="0" marR="0" lvl="0" indent="-177800" algn="ctr" rtl="0">
              <a:lnSpc>
                <a:spcPct val="90000"/>
              </a:lnSpc>
              <a:spcBef>
                <a:spcPts val="0"/>
              </a:spcBef>
              <a:buClr>
                <a:schemeClr val="lt1"/>
              </a:buClr>
              <a:buSzPct val="100000"/>
              <a:buFont typeface="Arial"/>
              <a:buNone/>
            </a:pPr>
            <a:r>
              <a:rPr lang="en-US" sz="2800" b="0" i="0" u="none" strike="noStrike" cap="none" dirty="0">
                <a:solidFill>
                  <a:schemeClr val="lt1"/>
                </a:solidFill>
                <a:ea typeface="Arial"/>
                <a:sym typeface="Arial"/>
              </a:rPr>
              <a:t>LatentView Analytics at a glance</a:t>
            </a:r>
          </a:p>
        </p:txBody>
      </p:sp>
      <p:sp>
        <p:nvSpPr>
          <p:cNvPr id="38" name="Shape 175"/>
          <p:cNvSpPr/>
          <p:nvPr/>
        </p:nvSpPr>
        <p:spPr>
          <a:xfrm>
            <a:off x="546136"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39" name="Shape 176"/>
          <p:cNvSpPr/>
          <p:nvPr/>
        </p:nvSpPr>
        <p:spPr>
          <a:xfrm>
            <a:off x="2079324" y="1527863"/>
            <a:ext cx="1827592" cy="1827591"/>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40" name="Shape 177"/>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2006</a:t>
            </a:r>
          </a:p>
        </p:txBody>
      </p:sp>
      <p:sp>
        <p:nvSpPr>
          <p:cNvPr id="41" name="Shape 178"/>
          <p:cNvSpPr/>
          <p:nvPr/>
        </p:nvSpPr>
        <p:spPr>
          <a:xfrm>
            <a:off x="3687583"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42" name="Shape 179"/>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11</a:t>
            </a:r>
          </a:p>
        </p:txBody>
      </p:sp>
      <p:sp>
        <p:nvSpPr>
          <p:cNvPr id="43" name="Shape 180"/>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550</a:t>
            </a:r>
          </a:p>
        </p:txBody>
      </p:sp>
      <p:sp>
        <p:nvSpPr>
          <p:cNvPr id="44" name="Shape 181"/>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Founded in</a:t>
            </a:r>
          </a:p>
        </p:txBody>
      </p:sp>
      <p:sp>
        <p:nvSpPr>
          <p:cNvPr id="45" name="Shape 182"/>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dirty="0">
              <a:solidFill>
                <a:schemeClr val="lt1"/>
              </a:solidFill>
              <a:latin typeface="Arial" panose="020B0604020202020204" pitchFamily="34" charset="0"/>
              <a:cs typeface="Arial" panose="020B0604020202020204" pitchFamily="34" charset="0"/>
            </a:endParaRPr>
          </a:p>
        </p:txBody>
      </p:sp>
      <p:sp>
        <p:nvSpPr>
          <p:cNvPr id="46" name="Shape 183"/>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Over</a:t>
            </a:r>
          </a:p>
        </p:txBody>
      </p:sp>
      <p:sp>
        <p:nvSpPr>
          <p:cNvPr id="47" name="Shape 184"/>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Grown</a:t>
            </a:r>
          </a:p>
        </p:txBody>
      </p:sp>
      <p:sp>
        <p:nvSpPr>
          <p:cNvPr id="48" name="Shape 185"/>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times in last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six years</a:t>
            </a:r>
          </a:p>
        </p:txBody>
      </p:sp>
      <p:sp>
        <p:nvSpPr>
          <p:cNvPr id="49" name="Shape 186"/>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People strong</a:t>
            </a:r>
          </a:p>
        </p:txBody>
      </p:sp>
      <p:sp>
        <p:nvSpPr>
          <p:cNvPr id="50" name="Shape 187"/>
          <p:cNvSpPr/>
          <p:nvPr/>
        </p:nvSpPr>
        <p:spPr>
          <a:xfrm>
            <a:off x="5230127" y="1546717"/>
            <a:ext cx="1764000" cy="1763999"/>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51" name="Shape 188"/>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30</a:t>
            </a:r>
            <a:r>
              <a:rPr lang="en-US" sz="2600" b="1" i="1" u="none" strike="noStrike" cap="none" dirty="0">
                <a:solidFill>
                  <a:schemeClr val="lt1"/>
                </a:solidFill>
                <a:latin typeface="Arial" panose="020B0604020202020204" pitchFamily="34" charset="0"/>
                <a:cs typeface="Arial" panose="020B0604020202020204" pitchFamily="34" charset="0"/>
              </a:rPr>
              <a:t>+</a:t>
            </a:r>
          </a:p>
        </p:txBody>
      </p:sp>
      <p:sp>
        <p:nvSpPr>
          <p:cNvPr id="52" name="Shape 189"/>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Work with</a:t>
            </a:r>
          </a:p>
        </p:txBody>
      </p:sp>
      <p:sp>
        <p:nvSpPr>
          <p:cNvPr id="53" name="Shape 190"/>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Fortune 500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firms</a:t>
            </a:r>
          </a:p>
        </p:txBody>
      </p:sp>
      <p:sp>
        <p:nvSpPr>
          <p:cNvPr id="54" name="Shape 191"/>
          <p:cNvSpPr/>
          <p:nvPr/>
        </p:nvSpPr>
        <p:spPr>
          <a:xfrm>
            <a:off x="5462045" y="4062947"/>
            <a:ext cx="1332000" cy="2429928"/>
          </a:xfrm>
          <a:prstGeom prst="rect">
            <a:avLst/>
          </a:prstGeom>
          <a:solidFill>
            <a:srgbClr val="D9D9D9"/>
          </a:solidFill>
          <a:ln w="50800" cap="flat" cmpd="sng">
            <a:solidFill>
              <a:srgbClr val="18A3AC"/>
            </a:solidFill>
            <a:prstDash val="solid"/>
            <a:miter lim="800000"/>
            <a:headEnd type="none" w="med" len="med"/>
            <a:tailEnd type="none" w="med" len="med"/>
          </a:ln>
        </p:spPr>
        <p:txBody>
          <a:bodyPr wrap="square" lIns="18275" tIns="18275" rIns="18275" bIns="18275" anchor="t" anchorCtr="0">
            <a:noAutofit/>
          </a:bodyPr>
          <a:lstStyle/>
          <a:p>
            <a:pPr marL="0" marR="0" lvl="0" indent="0" algn="ctr" rtl="0">
              <a:spcBef>
                <a:spcPts val="0"/>
              </a:spcBef>
              <a:buNone/>
            </a:pPr>
            <a:endParaRPr sz="2400" b="1" i="0" u="none" strike="noStrike" cap="none" dirty="0">
              <a:solidFill>
                <a:srgbClr val="323CA0"/>
              </a:solidFill>
              <a:latin typeface="Arial" panose="020B0604020202020204" pitchFamily="34" charset="0"/>
              <a:cs typeface="Arial" panose="020B0604020202020204" pitchFamily="34" charset="0"/>
            </a:endParaRPr>
          </a:p>
        </p:txBody>
      </p:sp>
      <p:grpSp>
        <p:nvGrpSpPr>
          <p:cNvPr id="55" name="Shape 192"/>
          <p:cNvGrpSpPr/>
          <p:nvPr/>
        </p:nvGrpSpPr>
        <p:grpSpPr>
          <a:xfrm>
            <a:off x="5529199" y="4375998"/>
            <a:ext cx="1218216" cy="1685638"/>
            <a:chOff x="5600502" y="4670803"/>
            <a:chExt cx="1186591" cy="1685638"/>
          </a:xfrm>
        </p:grpSpPr>
        <p:sp>
          <p:nvSpPr>
            <p:cNvPr id="56" name="Shape 193"/>
            <p:cNvSpPr txBox="1"/>
            <p:nvPr/>
          </p:nvSpPr>
          <p:spPr>
            <a:xfrm>
              <a:off x="5600502" y="4670803"/>
              <a:ext cx="113558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latin typeface="Arial" panose="020B0604020202020204" pitchFamily="34" charset="0"/>
                  <a:cs typeface="Arial" panose="020B0604020202020204" pitchFamily="34" charset="0"/>
                </a:rPr>
                <a:t>4/5</a:t>
              </a:r>
            </a:p>
          </p:txBody>
        </p:sp>
        <p:sp>
          <p:nvSpPr>
            <p:cNvPr id="92" name="Shape 194"/>
            <p:cNvSpPr txBox="1"/>
            <p:nvPr/>
          </p:nvSpPr>
          <p:spPr>
            <a:xfrm>
              <a:off x="5631810" y="5186890"/>
              <a:ext cx="1155283" cy="1169551"/>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0C2B51"/>
                  </a:solidFill>
                  <a:latin typeface="Arial" panose="020B0604020202020204" pitchFamily="34" charset="0"/>
                  <a:cs typeface="Arial" panose="020B0604020202020204" pitchFamily="34" charset="0"/>
                </a:rPr>
                <a:t>top technology companies work with us</a:t>
              </a:r>
            </a:p>
          </p:txBody>
        </p:sp>
      </p:grpSp>
      <p:sp>
        <p:nvSpPr>
          <p:cNvPr id="93" name="Shape 195"/>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latin typeface="Arial" panose="020B0604020202020204" pitchFamily="34" charset="0"/>
                <a:cs typeface="Arial" panose="020B0604020202020204" pitchFamily="34" charset="0"/>
              </a:rPr>
              <a:t>Awards &amp; Recognition</a:t>
            </a:r>
          </a:p>
        </p:txBody>
      </p:sp>
      <p:pic>
        <p:nvPicPr>
          <p:cNvPr id="94" name="Shape 196"/>
          <p:cNvPicPr preferRelativeResize="0"/>
          <p:nvPr/>
        </p:nvPicPr>
        <p:blipFill rotWithShape="1">
          <a:blip r:embed="rId3">
            <a:alphaModFix/>
          </a:blip>
          <a:srcRect/>
          <a:stretch/>
        </p:blipFill>
        <p:spPr>
          <a:xfrm>
            <a:off x="7570508" y="1675804"/>
            <a:ext cx="947865" cy="937455"/>
          </a:xfrm>
          <a:prstGeom prst="rect">
            <a:avLst/>
          </a:prstGeom>
          <a:noFill/>
          <a:ln>
            <a:noFill/>
          </a:ln>
        </p:spPr>
      </p:pic>
      <p:grpSp>
        <p:nvGrpSpPr>
          <p:cNvPr id="95" name="Shape 197"/>
          <p:cNvGrpSpPr/>
          <p:nvPr/>
        </p:nvGrpSpPr>
        <p:grpSpPr>
          <a:xfrm>
            <a:off x="7391951" y="3333883"/>
            <a:ext cx="1189386" cy="579092"/>
            <a:chOff x="-3076053" y="5068112"/>
            <a:chExt cx="1413330" cy="688126"/>
          </a:xfrm>
        </p:grpSpPr>
        <p:sp>
          <p:nvSpPr>
            <p:cNvPr id="96" name="Shape 198"/>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dirty="0">
                  <a:solidFill>
                    <a:srgbClr val="17436A"/>
                  </a:solidFill>
                  <a:latin typeface="Arial" panose="020B0604020202020204" pitchFamily="34" charset="0"/>
                  <a:cs typeface="Arial" panose="020B0604020202020204" pitchFamily="34" charset="0"/>
                </a:rPr>
                <a:t>2009-2017</a:t>
              </a:r>
            </a:p>
          </p:txBody>
        </p:sp>
        <p:pic>
          <p:nvPicPr>
            <p:cNvPr id="97" name="Shape 199"/>
            <p:cNvPicPr preferRelativeResize="0"/>
            <p:nvPr/>
          </p:nvPicPr>
          <p:blipFill rotWithShape="1">
            <a:blip r:embed="rId4">
              <a:alphaModFix/>
            </a:blip>
            <a:srcRect/>
            <a:stretch/>
          </p:blipFill>
          <p:spPr>
            <a:xfrm>
              <a:off x="-3076053" y="5068112"/>
              <a:ext cx="1413330" cy="390245"/>
            </a:xfrm>
            <a:prstGeom prst="rect">
              <a:avLst/>
            </a:prstGeom>
            <a:noFill/>
            <a:ln>
              <a:noFill/>
            </a:ln>
          </p:spPr>
        </p:pic>
      </p:grpSp>
      <p:pic>
        <p:nvPicPr>
          <p:cNvPr id="98" name="Shape 200" descr="Image result for microsoft gold partner"/>
          <p:cNvPicPr preferRelativeResize="0"/>
          <p:nvPr/>
        </p:nvPicPr>
        <p:blipFill rotWithShape="1">
          <a:blip r:embed="rId5">
            <a:alphaModFix/>
          </a:blip>
          <a:srcRect/>
          <a:stretch/>
        </p:blipFill>
        <p:spPr>
          <a:xfrm>
            <a:off x="7451449" y="4815835"/>
            <a:ext cx="1202201" cy="343161"/>
          </a:xfrm>
          <a:prstGeom prst="rect">
            <a:avLst/>
          </a:prstGeom>
          <a:noFill/>
          <a:ln>
            <a:noFill/>
          </a:ln>
        </p:spPr>
      </p:pic>
      <p:pic>
        <p:nvPicPr>
          <p:cNvPr id="99" name="Shape 201"/>
          <p:cNvPicPr preferRelativeResize="0"/>
          <p:nvPr/>
        </p:nvPicPr>
        <p:blipFill rotWithShape="1">
          <a:blip r:embed="rId6">
            <a:alphaModFix/>
          </a:blip>
          <a:srcRect/>
          <a:stretch/>
        </p:blipFill>
        <p:spPr>
          <a:xfrm>
            <a:off x="10051124" y="4592560"/>
            <a:ext cx="1603394" cy="781277"/>
          </a:xfrm>
          <a:prstGeom prst="rect">
            <a:avLst/>
          </a:prstGeom>
          <a:noFill/>
          <a:ln>
            <a:noFill/>
          </a:ln>
        </p:spPr>
      </p:pic>
      <p:grpSp>
        <p:nvGrpSpPr>
          <p:cNvPr id="100" name="Shape 202"/>
          <p:cNvGrpSpPr/>
          <p:nvPr/>
        </p:nvGrpSpPr>
        <p:grpSpPr>
          <a:xfrm>
            <a:off x="10191877" y="3157738"/>
            <a:ext cx="1425140" cy="826902"/>
            <a:chOff x="7175239" y="3188056"/>
            <a:chExt cx="1777453" cy="1031324"/>
          </a:xfrm>
        </p:grpSpPr>
        <p:pic>
          <p:nvPicPr>
            <p:cNvPr id="101" name="Shape 203"/>
            <p:cNvPicPr preferRelativeResize="0"/>
            <p:nvPr/>
          </p:nvPicPr>
          <p:blipFill rotWithShape="1">
            <a:blip r:embed="rId7">
              <a:alphaModFix/>
            </a:blip>
            <a:srcRect/>
            <a:stretch/>
          </p:blipFill>
          <p:spPr>
            <a:xfrm>
              <a:off x="7243010" y="3442947"/>
              <a:ext cx="1468453" cy="546256"/>
            </a:xfrm>
            <a:prstGeom prst="rect">
              <a:avLst/>
            </a:prstGeom>
            <a:noFill/>
            <a:ln>
              <a:noFill/>
            </a:ln>
          </p:spPr>
        </p:pic>
        <p:sp>
          <p:nvSpPr>
            <p:cNvPr id="102" name="Shape 204"/>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Member of</a:t>
              </a:r>
            </a:p>
          </p:txBody>
        </p:sp>
        <p:sp>
          <p:nvSpPr>
            <p:cNvPr id="103" name="Shape 205"/>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Technology council</a:t>
              </a:r>
            </a:p>
          </p:txBody>
        </p:sp>
      </p:grpSp>
      <p:pic>
        <p:nvPicPr>
          <p:cNvPr id="104" name="Shape 206"/>
          <p:cNvPicPr preferRelativeResize="0"/>
          <p:nvPr/>
        </p:nvPicPr>
        <p:blipFill rotWithShape="1">
          <a:blip r:embed="rId8">
            <a:alphaModFix/>
          </a:blip>
          <a:srcRect/>
          <a:stretch/>
        </p:blipFill>
        <p:spPr>
          <a:xfrm>
            <a:off x="8789654" y="2882869"/>
            <a:ext cx="1295145" cy="1375494"/>
          </a:xfrm>
          <a:prstGeom prst="rect">
            <a:avLst/>
          </a:prstGeom>
          <a:noFill/>
          <a:ln>
            <a:noFill/>
          </a:ln>
        </p:spPr>
      </p:pic>
      <p:sp>
        <p:nvSpPr>
          <p:cNvPr id="105" name="Shape 207"/>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106" name="Shape 208"/>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107" name="Shape 209"/>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108" name="Shape 210"/>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109" name="Shape 211"/>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110" name="Shape 212"/>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11" name="Shape 213"/>
          <p:cNvSpPr/>
          <p:nvPr/>
        </p:nvSpPr>
        <p:spPr>
          <a:xfrm>
            <a:off x="657793" y="4062947"/>
            <a:ext cx="1332000" cy="2429928"/>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112" name="Shape 214"/>
          <p:cNvSpPr txBox="1"/>
          <p:nvPr/>
        </p:nvSpPr>
        <p:spPr>
          <a:xfrm>
            <a:off x="657800" y="4279337"/>
            <a:ext cx="1425000" cy="954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Frost &amp; Sulliva</a:t>
            </a:r>
            <a:r>
              <a:rPr lang="en-US" sz="1400" dirty="0">
                <a:solidFill>
                  <a:srgbClr val="1F4D75"/>
                </a:solidFill>
                <a:latin typeface="Arial" panose="020B0604020202020204" pitchFamily="34" charset="0"/>
                <a:cs typeface="Arial" panose="020B0604020202020204" pitchFamily="34" charset="0"/>
              </a:rPr>
              <a:t>n</a:t>
            </a:r>
          </a:p>
          <a:p>
            <a:pPr marL="0" marR="0" lvl="0" indent="0" algn="l" rtl="0">
              <a:spcBef>
                <a:spcPts val="0"/>
              </a:spcBef>
              <a:buSzPct val="25000"/>
              <a:buNone/>
            </a:pPr>
            <a:endParaRPr lang="en-US" sz="1400" u="none" dirty="0">
              <a:solidFill>
                <a:srgbClr val="1F4D75"/>
              </a:solidFill>
              <a:latin typeface="Arial" panose="020B0604020202020204" pitchFamily="34" charset="0"/>
              <a:cs typeface="Arial" panose="020B0604020202020204" pitchFamily="34" charset="0"/>
            </a:endParaRPr>
          </a:p>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Analytics Solutions Provider 2017</a:t>
            </a:r>
          </a:p>
        </p:txBody>
      </p:sp>
      <p:sp>
        <p:nvSpPr>
          <p:cNvPr id="113" name="Shape 215"/>
          <p:cNvSpPr txBox="1"/>
          <p:nvPr/>
        </p:nvSpPr>
        <p:spPr>
          <a:xfrm>
            <a:off x="946794" y="5325864"/>
            <a:ext cx="1018500" cy="5232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latin typeface="Arial" panose="020B0604020202020204" pitchFamily="34" charset="0"/>
                <a:cs typeface="Arial" panose="020B0604020202020204" pitchFamily="34" charset="0"/>
              </a:rPr>
              <a:t>#1</a:t>
            </a:r>
          </a:p>
        </p:txBody>
      </p:sp>
      <p:sp>
        <p:nvSpPr>
          <p:cNvPr id="114" name="Shape 216"/>
          <p:cNvSpPr/>
          <p:nvPr/>
        </p:nvSpPr>
        <p:spPr>
          <a:xfrm>
            <a:off x="2258059" y="4062947"/>
            <a:ext cx="1332000" cy="2429928"/>
          </a:xfrm>
          <a:prstGeom prst="rect">
            <a:avLst/>
          </a:prstGeom>
          <a:solidFill>
            <a:srgbClr val="D9D9D9"/>
          </a:solidFill>
          <a:ln w="50800" cap="flat" cmpd="sng">
            <a:solidFill>
              <a:srgbClr val="052049"/>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dirty="0">
              <a:solidFill>
                <a:srgbClr val="052049"/>
              </a:solidFill>
              <a:latin typeface="Arial" panose="020B0604020202020204" pitchFamily="34" charset="0"/>
              <a:cs typeface="Arial" panose="020B0604020202020204" pitchFamily="34" charset="0"/>
            </a:endParaRPr>
          </a:p>
        </p:txBody>
      </p:sp>
      <p:grpSp>
        <p:nvGrpSpPr>
          <p:cNvPr id="115" name="Shape 217"/>
          <p:cNvGrpSpPr/>
          <p:nvPr/>
        </p:nvGrpSpPr>
        <p:grpSpPr>
          <a:xfrm>
            <a:off x="2300029" y="4873044"/>
            <a:ext cx="1357541" cy="1565206"/>
            <a:chOff x="2309993" y="4929292"/>
            <a:chExt cx="1357541" cy="1381045"/>
          </a:xfrm>
        </p:grpSpPr>
        <p:sp>
          <p:nvSpPr>
            <p:cNvPr id="116" name="Shape 218"/>
            <p:cNvSpPr txBox="1"/>
            <p:nvPr/>
          </p:nvSpPr>
          <p:spPr>
            <a:xfrm>
              <a:off x="2649034" y="4929292"/>
              <a:ext cx="1018500" cy="461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latin typeface="Arial" panose="020B0604020202020204" pitchFamily="34" charset="0"/>
                  <a:cs typeface="Arial" panose="020B0604020202020204" pitchFamily="34" charset="0"/>
                </a:rPr>
                <a:t>9</a:t>
              </a:r>
            </a:p>
          </p:txBody>
        </p:sp>
        <p:sp>
          <p:nvSpPr>
            <p:cNvPr id="117" name="Shape 219"/>
            <p:cNvSpPr txBox="1"/>
            <p:nvPr/>
          </p:nvSpPr>
          <p:spPr>
            <a:xfrm>
              <a:off x="2309993" y="5278337"/>
              <a:ext cx="1329900" cy="1032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consecutive times in Deloitte Technology Fast50</a:t>
              </a:r>
            </a:p>
          </p:txBody>
        </p:sp>
      </p:grpSp>
      <p:sp>
        <p:nvSpPr>
          <p:cNvPr id="118" name="Shape 220"/>
          <p:cNvSpPr/>
          <p:nvPr/>
        </p:nvSpPr>
        <p:spPr>
          <a:xfrm>
            <a:off x="3883734" y="4062947"/>
            <a:ext cx="1332000" cy="2429928"/>
          </a:xfrm>
          <a:prstGeom prst="rect">
            <a:avLst/>
          </a:prstGeom>
          <a:solidFill>
            <a:srgbClr val="D9D9D9"/>
          </a:solidFill>
          <a:ln w="50800" cap="flat" cmpd="sng">
            <a:solidFill>
              <a:schemeClr val="accent3"/>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dirty="0">
              <a:solidFill>
                <a:srgbClr val="052049"/>
              </a:solidFill>
              <a:latin typeface="Arial" panose="020B0604020202020204" pitchFamily="34" charset="0"/>
              <a:cs typeface="Arial" panose="020B0604020202020204" pitchFamily="34" charset="0"/>
            </a:endParaRPr>
          </a:p>
        </p:txBody>
      </p:sp>
      <p:grpSp>
        <p:nvGrpSpPr>
          <p:cNvPr id="119" name="Shape 221"/>
          <p:cNvGrpSpPr/>
          <p:nvPr/>
        </p:nvGrpSpPr>
        <p:grpSpPr>
          <a:xfrm>
            <a:off x="3945930" y="4404531"/>
            <a:ext cx="1284199" cy="1210206"/>
            <a:chOff x="3984029" y="4190842"/>
            <a:chExt cx="1470337" cy="1210206"/>
          </a:xfrm>
        </p:grpSpPr>
        <p:sp>
          <p:nvSpPr>
            <p:cNvPr id="120" name="Shape 222"/>
            <p:cNvSpPr txBox="1"/>
            <p:nvPr/>
          </p:nvSpPr>
          <p:spPr>
            <a:xfrm>
              <a:off x="3984029" y="4877828"/>
              <a:ext cx="138343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latin typeface="Arial" panose="020B0604020202020204" pitchFamily="34" charset="0"/>
                  <a:cs typeface="Arial" panose="020B0604020202020204" pitchFamily="34" charset="0"/>
                </a:rPr>
                <a:t>&gt;85%</a:t>
              </a:r>
            </a:p>
          </p:txBody>
        </p:sp>
        <p:sp>
          <p:nvSpPr>
            <p:cNvPr id="121" name="Shape 223"/>
            <p:cNvSpPr txBox="1"/>
            <p:nvPr/>
          </p:nvSpPr>
          <p:spPr>
            <a:xfrm>
              <a:off x="4013704" y="4190842"/>
              <a:ext cx="1440662" cy="523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Repeat </a:t>
              </a:r>
            </a:p>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Business at </a:t>
              </a:r>
            </a:p>
          </p:txBody>
        </p:sp>
      </p:grpSp>
      <p:sp>
        <p:nvSpPr>
          <p:cNvPr id="122" name="Shape 224"/>
          <p:cNvSpPr txBox="1"/>
          <p:nvPr/>
        </p:nvSpPr>
        <p:spPr>
          <a:xfrm>
            <a:off x="697607" y="5507434"/>
            <a:ext cx="1357500" cy="1169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Analytics Company of the Year 2015</a:t>
            </a:r>
          </a:p>
        </p:txBody>
      </p:sp>
      <p:sp>
        <p:nvSpPr>
          <p:cNvPr id="123" name="Shape 225"/>
          <p:cNvSpPr txBox="1"/>
          <p:nvPr/>
        </p:nvSpPr>
        <p:spPr>
          <a:xfrm>
            <a:off x="2312776" y="4203060"/>
            <a:ext cx="1262223" cy="73866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latin typeface="Arial" panose="020B0604020202020204" pitchFamily="34" charset="0"/>
                <a:cs typeface="Arial" panose="020B0604020202020204" pitchFamily="34" charset="0"/>
              </a:rPr>
              <a:t>Only company recognized</a:t>
            </a:r>
          </a:p>
        </p:txBody>
      </p:sp>
      <p:grpSp>
        <p:nvGrpSpPr>
          <p:cNvPr id="124" name="Shape 226"/>
          <p:cNvGrpSpPr/>
          <p:nvPr/>
        </p:nvGrpSpPr>
        <p:grpSpPr>
          <a:xfrm>
            <a:off x="10180030" y="1536070"/>
            <a:ext cx="1316429" cy="1218116"/>
            <a:chOff x="6950384" y="1832944"/>
            <a:chExt cx="1499490" cy="1444523"/>
          </a:xfrm>
        </p:grpSpPr>
        <p:sp>
          <p:nvSpPr>
            <p:cNvPr id="125" name="Shape 227"/>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dirty="0">
                  <a:solidFill>
                    <a:schemeClr val="dk1"/>
                  </a:solidFill>
                  <a:latin typeface="Arial" panose="020B0604020202020204" pitchFamily="34" charset="0"/>
                  <a:cs typeface="Arial" panose="020B0604020202020204" pitchFamily="34" charset="0"/>
                  <a:sym typeface="Arial"/>
                </a:rPr>
                <a:t>Strong</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Performer</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 Customer Analytics Services, 2017</a:t>
              </a:r>
            </a:p>
          </p:txBody>
        </p:sp>
        <p:pic>
          <p:nvPicPr>
            <p:cNvPr id="126" name="Shape 228"/>
            <p:cNvPicPr preferRelativeResize="0"/>
            <p:nvPr/>
          </p:nvPicPr>
          <p:blipFill rotWithShape="1">
            <a:blip r:embed="rId9">
              <a:alphaModFix/>
            </a:blip>
            <a:srcRect t="34020" b="31410"/>
            <a:stretch/>
          </p:blipFill>
          <p:spPr>
            <a:xfrm>
              <a:off x="6950385" y="1832944"/>
              <a:ext cx="1499164" cy="518260"/>
            </a:xfrm>
            <a:prstGeom prst="rect">
              <a:avLst/>
            </a:prstGeom>
            <a:noFill/>
            <a:ln>
              <a:noFill/>
            </a:ln>
          </p:spPr>
        </p:pic>
      </p:grpSp>
    </p:spTree>
    <p:extLst>
      <p:ext uri="{BB962C8B-B14F-4D97-AF65-F5344CB8AC3E}">
        <p14:creationId xmlns:p14="http://schemas.microsoft.com/office/powerpoint/2010/main" val="57441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marL="0" marR="0" lvl="0" indent="-177800" algn="ctr" rtl="0">
              <a:lnSpc>
                <a:spcPct val="90000"/>
              </a:lnSpc>
              <a:spcBef>
                <a:spcPts val="0"/>
              </a:spcBef>
              <a:buClr>
                <a:schemeClr val="lt1"/>
              </a:buClr>
              <a:buSzPct val="100000"/>
              <a:buFont typeface="Arial"/>
              <a:buNone/>
            </a:pPr>
            <a:r>
              <a:rPr lang="en-US" dirty="0">
                <a:solidFill>
                  <a:schemeClr val="lt1"/>
                </a:solidFill>
                <a:ea typeface="Arial"/>
                <a:sym typeface="Arial"/>
              </a:rPr>
              <a:t>Projects within BMW</a:t>
            </a:r>
            <a:endParaRPr lang="en-US" sz="2800" b="0" i="0" u="none" strike="noStrike" cap="none" dirty="0">
              <a:solidFill>
                <a:schemeClr val="lt1"/>
              </a:solidFill>
              <a:ea typeface="Arial"/>
              <a:sym typeface="Arial"/>
            </a:endParaRPr>
          </a:p>
        </p:txBody>
      </p:sp>
      <p:graphicFrame>
        <p:nvGraphicFramePr>
          <p:cNvPr id="3" name="Inhaltsplatzhalter 8">
            <a:extLst>
              <a:ext uri="{FF2B5EF4-FFF2-40B4-BE49-F238E27FC236}">
                <a16:creationId xmlns:a16="http://schemas.microsoft.com/office/drawing/2014/main" id="{D8C34271-2DC0-43FE-964C-4E3D66B04323}"/>
              </a:ext>
            </a:extLst>
          </p:cNvPr>
          <p:cNvGraphicFramePr>
            <a:graphicFrameLocks/>
          </p:cNvGraphicFramePr>
          <p:nvPr>
            <p:extLst>
              <p:ext uri="{D42A27DB-BD31-4B8C-83A1-F6EECF244321}">
                <p14:modId xmlns:p14="http://schemas.microsoft.com/office/powerpoint/2010/main" val="4224725378"/>
              </p:ext>
            </p:extLst>
          </p:nvPr>
        </p:nvGraphicFramePr>
        <p:xfrm>
          <a:off x="692148" y="832311"/>
          <a:ext cx="11112925" cy="5130800"/>
        </p:xfrm>
        <a:graphic>
          <a:graphicData uri="http://schemas.openxmlformats.org/drawingml/2006/table">
            <a:tbl>
              <a:tblPr firstRow="1" bandRow="1">
                <a:tableStyleId>{2A488322-F2BA-4B5B-9748-0D474271808F}</a:tableStyleId>
              </a:tblPr>
              <a:tblGrid>
                <a:gridCol w="1587966">
                  <a:extLst>
                    <a:ext uri="{9D8B030D-6E8A-4147-A177-3AD203B41FA5}">
                      <a16:colId xmlns:a16="http://schemas.microsoft.com/office/drawing/2014/main" val="20000"/>
                    </a:ext>
                  </a:extLst>
                </a:gridCol>
                <a:gridCol w="2383833">
                  <a:extLst>
                    <a:ext uri="{9D8B030D-6E8A-4147-A177-3AD203B41FA5}">
                      <a16:colId xmlns:a16="http://schemas.microsoft.com/office/drawing/2014/main" val="2247794408"/>
                    </a:ext>
                  </a:extLst>
                </a:gridCol>
                <a:gridCol w="2886751">
                  <a:extLst>
                    <a:ext uri="{9D8B030D-6E8A-4147-A177-3AD203B41FA5}">
                      <a16:colId xmlns:a16="http://schemas.microsoft.com/office/drawing/2014/main" val="20001"/>
                    </a:ext>
                  </a:extLst>
                </a:gridCol>
                <a:gridCol w="4254375">
                  <a:extLst>
                    <a:ext uri="{9D8B030D-6E8A-4147-A177-3AD203B41FA5}">
                      <a16:colId xmlns:a16="http://schemas.microsoft.com/office/drawing/2014/main" val="20002"/>
                    </a:ext>
                  </a:extLst>
                </a:gridCol>
              </a:tblGrid>
              <a:tr h="526911">
                <a:tc>
                  <a:txBody>
                    <a:bodyPr/>
                    <a:lstStyle/>
                    <a:p>
                      <a:pPr algn="ctr"/>
                      <a:r>
                        <a:rPr lang="de-DE" sz="1600" dirty="0"/>
                        <a:t>Department</a:t>
                      </a:r>
                    </a:p>
                  </a:txBody>
                  <a:tcPr anchor="ctr"/>
                </a:tc>
                <a:tc>
                  <a:txBody>
                    <a:bodyPr/>
                    <a:lstStyle/>
                    <a:p>
                      <a:pPr algn="ctr"/>
                      <a:r>
                        <a:rPr lang="de-DE" sz="1600" dirty="0"/>
                        <a:t>Area of Work</a:t>
                      </a:r>
                    </a:p>
                  </a:txBody>
                  <a:tcPr anchor="ctr"/>
                </a:tc>
                <a:tc>
                  <a:txBody>
                    <a:bodyPr/>
                    <a:lstStyle/>
                    <a:p>
                      <a:pPr algn="ctr"/>
                      <a:r>
                        <a:rPr lang="de-DE" sz="1600" dirty="0"/>
                        <a:t>Goal</a:t>
                      </a:r>
                    </a:p>
                  </a:txBody>
                  <a:tcPr anchor="ctr"/>
                </a:tc>
                <a:tc>
                  <a:txBody>
                    <a:bodyPr/>
                    <a:lstStyle/>
                    <a:p>
                      <a:pPr algn="ctr"/>
                      <a:r>
                        <a:rPr lang="de-DE" sz="1600" dirty="0"/>
                        <a:t>Topic / Theme / Usecase</a:t>
                      </a:r>
                    </a:p>
                  </a:txBody>
                  <a:tcPr anchor="ctr"/>
                </a:tc>
                <a:extLst>
                  <a:ext uri="{0D108BD9-81ED-4DB2-BD59-A6C34878D82A}">
                    <a16:rowId xmlns:a16="http://schemas.microsoft.com/office/drawing/2014/main" val="10000"/>
                  </a:ext>
                </a:extLst>
              </a:tr>
              <a:tr h="1182575">
                <a:tc>
                  <a:txBody>
                    <a:bodyPr/>
                    <a:lstStyle/>
                    <a:p>
                      <a:pPr algn="ctr"/>
                      <a:r>
                        <a:rPr lang="de-DE" sz="1400" dirty="0"/>
                        <a:t>AQ-16</a:t>
                      </a:r>
                      <a:endParaRPr lang="de-DE" sz="1400" b="0" dirty="0"/>
                    </a:p>
                  </a:txBody>
                  <a:tcPr anchor="ctr"/>
                </a:tc>
                <a:tc>
                  <a:txBody>
                    <a:bodyPr/>
                    <a:lstStyle/>
                    <a:p>
                      <a:pPr algn="ctr"/>
                      <a:r>
                        <a:rPr lang="de-DE" sz="1400" dirty="0"/>
                        <a:t>Preventive Maintanance &amp; </a:t>
                      </a:r>
                    </a:p>
                    <a:p>
                      <a:pPr algn="ctr"/>
                      <a:r>
                        <a:rPr lang="de-DE" sz="1400" dirty="0"/>
                        <a:t>Cost Reduction</a:t>
                      </a:r>
                      <a:endParaRPr lang="de-DE" sz="1400" b="0" dirty="0"/>
                    </a:p>
                  </a:txBody>
                  <a:tcPr anchor="ctr"/>
                </a:tc>
                <a:tc>
                  <a:txBody>
                    <a:bodyPr/>
                    <a:lstStyle/>
                    <a:p>
                      <a:r>
                        <a:rPr lang="de-DE" sz="1300" dirty="0"/>
                        <a:t>Leveraging  data to identify driving profile &amp; optimize warranty costs</a:t>
                      </a:r>
                      <a:endParaRPr lang="de-DE" sz="1300" b="0" dirty="0"/>
                    </a:p>
                  </a:txBody>
                  <a:tcPr anchor="ctr"/>
                </a:tc>
                <a:tc>
                  <a:txBody>
                    <a:bodyPr/>
                    <a:lstStyle/>
                    <a:p>
                      <a:pPr marL="630238" indent="-630238"/>
                      <a:r>
                        <a:rPr lang="de-DE" sz="1300" dirty="0"/>
                        <a:t>Phase 1:  Analyse driving profiles</a:t>
                      </a:r>
                      <a:endParaRPr lang="de-DE" sz="1300" baseline="0" dirty="0"/>
                    </a:p>
                    <a:p>
                      <a:pPr marL="630238" indent="-630238"/>
                      <a:r>
                        <a:rPr lang="de-DE" sz="1300" baseline="0" dirty="0"/>
                        <a:t>Phase 2:  Determing Risk, Costs of breakdown &amp; recommend service action (Customer Care Package)</a:t>
                      </a:r>
                      <a:endParaRPr lang="de-DE" sz="1300" b="0" baseline="0" dirty="0"/>
                    </a:p>
                  </a:txBody>
                  <a:tcPr anchor="ctr"/>
                </a:tc>
                <a:extLst>
                  <a:ext uri="{0D108BD9-81ED-4DB2-BD59-A6C34878D82A}">
                    <a16:rowId xmlns:a16="http://schemas.microsoft.com/office/drawing/2014/main" val="10002"/>
                  </a:ext>
                </a:extLst>
              </a:tr>
              <a:tr h="1039387">
                <a:tc>
                  <a:txBody>
                    <a:bodyPr/>
                    <a:lstStyle/>
                    <a:p>
                      <a:pPr marL="0" algn="ctr" defTabSz="914400" rtl="0" eaLnBrk="1" latinLnBrk="0" hangingPunct="1"/>
                      <a:r>
                        <a:rPr lang="de-DE" sz="1400" kern="1200" dirty="0"/>
                        <a:t>AQ - S / AQ-14</a:t>
                      </a:r>
                      <a:endParaRPr lang="de-DE" sz="1400" kern="1200" dirty="0">
                        <a:solidFill>
                          <a:schemeClr val="dk1"/>
                        </a:solidFill>
                        <a:latin typeface="+mn-lt"/>
                        <a:ea typeface="+mn-ea"/>
                        <a:cs typeface="+mn-cs"/>
                      </a:endParaRPr>
                    </a:p>
                  </a:txBody>
                  <a:tcPr anchor="ctr"/>
                </a:tc>
                <a:tc>
                  <a:txBody>
                    <a:bodyPr/>
                    <a:lstStyle/>
                    <a:p>
                      <a:pPr marL="0" algn="ctr" defTabSz="914400" rtl="0" eaLnBrk="1" latinLnBrk="0" hangingPunct="1"/>
                      <a:r>
                        <a:rPr lang="de-DE" sz="1400" kern="1200" dirty="0"/>
                        <a:t>Customer Satisfaction scoring &amp; Dealer Inteligence &amp; </a:t>
                      </a:r>
                    </a:p>
                    <a:p>
                      <a:pPr marL="0" algn="ctr" defTabSz="914400" rtl="0" eaLnBrk="1" latinLnBrk="0" hangingPunct="1"/>
                      <a:r>
                        <a:rPr lang="de-DE" sz="1400" kern="1200" dirty="0"/>
                        <a:t>Customer 360</a:t>
                      </a:r>
                      <a:r>
                        <a:rPr lang="de-DE" sz="1400" kern="1200" baseline="30000" dirty="0"/>
                        <a:t>0</a:t>
                      </a:r>
                      <a:endParaRPr lang="de-DE" sz="1400" kern="1200" baseline="30000" dirty="0">
                        <a:solidFill>
                          <a:schemeClr val="dk1"/>
                        </a:solidFill>
                        <a:latin typeface="+mn-lt"/>
                        <a:ea typeface="+mn-ea"/>
                        <a:cs typeface="+mn-cs"/>
                      </a:endParaRPr>
                    </a:p>
                  </a:txBody>
                  <a:tcPr anchor="ctr"/>
                </a:tc>
                <a:tc>
                  <a:txBody>
                    <a:bodyPr/>
                    <a:lstStyle/>
                    <a:p>
                      <a:pPr marL="0" algn="ctr" defTabSz="914400" rtl="0" eaLnBrk="1" latinLnBrk="0" hangingPunct="1"/>
                      <a:r>
                        <a:rPr lang="de-DE" sz="1400" kern="1200" dirty="0"/>
                        <a:t>Good Will Management: Leverage data to improve dealer  interactios with custome</a:t>
                      </a:r>
                      <a:endParaRPr lang="de-DE" sz="1400" kern="1200" dirty="0">
                        <a:solidFill>
                          <a:schemeClr val="dk1"/>
                        </a:solidFill>
                        <a:latin typeface="+mn-lt"/>
                        <a:ea typeface="+mn-ea"/>
                        <a:cs typeface="+mn-cs"/>
                      </a:endParaRPr>
                    </a:p>
                  </a:txBody>
                  <a:tcPr anchor="ctr"/>
                </a:tc>
                <a:tc>
                  <a:txBody>
                    <a:bodyPr/>
                    <a:lstStyle/>
                    <a:p>
                      <a:pPr marL="0" algn="ctr" defTabSz="914400" rtl="0" eaLnBrk="1" latinLnBrk="0" hangingPunct="1"/>
                      <a:r>
                        <a:rPr lang="de-DE" sz="1400" kern="1200" dirty="0"/>
                        <a:t>Provide 360° customer view to dealers about customer </a:t>
                      </a:r>
                    </a:p>
                    <a:p>
                      <a:pPr marL="0" algn="ctr" defTabSz="914400" rtl="0" eaLnBrk="1" latinLnBrk="0" hangingPunct="1"/>
                      <a:r>
                        <a:rPr lang="de-DE" sz="1400" kern="1200" dirty="0"/>
                        <a:t>i.e. Past sales, Service experience &amp; Special care needed</a:t>
                      </a:r>
                    </a:p>
                    <a:p>
                      <a:pPr marL="0" algn="ctr" defTabSz="914400" rtl="0" eaLnBrk="1" latinLnBrk="0" hangingPunct="1"/>
                      <a:endParaRPr lang="de-DE" sz="1400" kern="1200" dirty="0"/>
                    </a:p>
                    <a:p>
                      <a:pPr marL="0" algn="ctr" defTabSz="914400" rtl="0" eaLnBrk="1" latinLnBrk="0" hangingPunct="1"/>
                      <a:r>
                        <a:rPr lang="de-DE" sz="1400" kern="1200" dirty="0"/>
                        <a:t>Considered data: Connected Vehicle, Service KPI, CRM</a:t>
                      </a:r>
                      <a:endParaRPr lang="de-DE" sz="14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1039387">
                <a:tc>
                  <a:txBody>
                    <a:bodyPr/>
                    <a:lstStyle/>
                    <a:p>
                      <a:pPr algn="ctr"/>
                      <a:r>
                        <a:rPr lang="de-DE" sz="1400" dirty="0"/>
                        <a:t>AU-8 / </a:t>
                      </a:r>
                    </a:p>
                    <a:p>
                      <a:pPr algn="ctr"/>
                      <a:r>
                        <a:rPr lang="de-DE" sz="1400" dirty="0"/>
                        <a:t>TV-11 / TV-14</a:t>
                      </a:r>
                    </a:p>
                  </a:txBody>
                  <a:tcPr anchor="ctr"/>
                </a:tc>
                <a:tc>
                  <a:txBody>
                    <a:bodyPr/>
                    <a:lstStyle/>
                    <a:p>
                      <a:pPr algn="ctr"/>
                      <a:r>
                        <a:rPr lang="de-DE" sz="1400" dirty="0"/>
                        <a:t>Order to Delivery</a:t>
                      </a:r>
                    </a:p>
                    <a:p>
                      <a:pPr algn="ctr"/>
                      <a:r>
                        <a:rPr lang="de-DE" sz="1400" dirty="0"/>
                        <a:t>Demand Management</a:t>
                      </a:r>
                    </a:p>
                  </a:txBody>
                  <a:tcPr anchor="ctr"/>
                </a:tc>
                <a:tc>
                  <a:txBody>
                    <a:bodyPr/>
                    <a:lstStyle/>
                    <a:p>
                      <a:r>
                        <a:rPr lang="de-DE" sz="1300" dirty="0"/>
                        <a:t>Optimize</a:t>
                      </a:r>
                      <a:r>
                        <a:rPr lang="de-DE" sz="1300" baseline="0" dirty="0"/>
                        <a:t> production &amp; sales costs</a:t>
                      </a:r>
                    </a:p>
                    <a:p>
                      <a:r>
                        <a:rPr lang="de-DE" sz="1300" baseline="0" dirty="0"/>
                        <a:t>by identifying demand shifts in vehicle configuration / customization</a:t>
                      </a:r>
                      <a:endParaRPr lang="de-DE" sz="1300" dirty="0"/>
                    </a:p>
                  </a:txBody>
                  <a:tcPr anchor="ctr"/>
                </a:tc>
                <a:tc>
                  <a:txBody>
                    <a:bodyPr/>
                    <a:lstStyle/>
                    <a:p>
                      <a:r>
                        <a:rPr lang="de-DE" sz="1300" baseline="0" dirty="0"/>
                        <a:t>Using Social Media &amp; publicly available data to study various unforeseen demand shifts</a:t>
                      </a:r>
                      <a:br>
                        <a:rPr lang="de-DE" sz="1300" baseline="0" dirty="0"/>
                      </a:br>
                      <a:r>
                        <a:rPr lang="de-DE" sz="1300" baseline="0" dirty="0"/>
                        <a:t>    - Ex: Diesel Engines after VW Diesel gate scandal.</a:t>
                      </a:r>
                      <a:endParaRPr lang="de-DE" sz="1300" dirty="0"/>
                    </a:p>
                  </a:txBody>
                  <a:tcPr anchor="ctr"/>
                </a:tc>
                <a:extLst>
                  <a:ext uri="{0D108BD9-81ED-4DB2-BD59-A6C34878D82A}">
                    <a16:rowId xmlns:a16="http://schemas.microsoft.com/office/drawing/2014/main" val="2802301004"/>
                  </a:ext>
                </a:extLst>
              </a:tr>
              <a:tr h="1342540">
                <a:tc>
                  <a:txBody>
                    <a:bodyPr/>
                    <a:lstStyle/>
                    <a:p>
                      <a:pPr algn="ctr"/>
                      <a:r>
                        <a:rPr lang="de-DE" sz="1400" dirty="0"/>
                        <a:t>AK-24</a:t>
                      </a:r>
                    </a:p>
                  </a:txBody>
                  <a:tcPr anchor="ctr"/>
                </a:tc>
                <a:tc>
                  <a:txBody>
                    <a:bodyPr/>
                    <a:lstStyle/>
                    <a:p>
                      <a:pPr marL="0" indent="0" algn="ctr">
                        <a:buNone/>
                      </a:pPr>
                      <a:r>
                        <a:rPr lang="de-DE" sz="1400" dirty="0"/>
                        <a:t>Brand Reach &amp; Audience Perception</a:t>
                      </a:r>
                    </a:p>
                  </a:txBody>
                  <a:tcPr anchor="ctr"/>
                </a:tc>
                <a:tc>
                  <a:txBody>
                    <a:bodyPr/>
                    <a:lstStyle/>
                    <a:p>
                      <a:pPr marL="173038" indent="-173038">
                        <a:buNone/>
                      </a:pPr>
                      <a:r>
                        <a:rPr lang="de-DE" sz="1300" dirty="0"/>
                        <a:t>1. Determine</a:t>
                      </a:r>
                      <a:r>
                        <a:rPr lang="de-DE" sz="1300" baseline="0" dirty="0"/>
                        <a:t> the role of BMW Motorsports to BMW brand </a:t>
                      </a:r>
                    </a:p>
                    <a:p>
                      <a:pPr marL="173038" indent="-173038">
                        <a:buNone/>
                      </a:pPr>
                      <a:r>
                        <a:rPr lang="de-DE" sz="1300" baseline="0" dirty="0"/>
                        <a:t>2. Derive insight for Motorsport vehicle development</a:t>
                      </a:r>
                      <a:endParaRPr lang="de-DE" sz="1300" dirty="0"/>
                    </a:p>
                  </a:txBody>
                  <a:tcPr anchor="ctr"/>
                </a:tc>
                <a:tc>
                  <a:txBody>
                    <a:bodyPr/>
                    <a:lstStyle/>
                    <a:p>
                      <a:r>
                        <a:rPr lang="de-DE" sz="1300" dirty="0"/>
                        <a:t>Use of Social Media &amp; Publicly available data to analyze </a:t>
                      </a:r>
                    </a:p>
                    <a:p>
                      <a:pPr marL="400050" indent="-400050">
                        <a:buAutoNum type="romanLcPeriod"/>
                      </a:pPr>
                      <a:r>
                        <a:rPr lang="de-DE" sz="1300" dirty="0"/>
                        <a:t>Audience perception, engagement &amp; insights </a:t>
                      </a:r>
                    </a:p>
                    <a:p>
                      <a:pPr marL="400050" indent="-400050">
                        <a:buAutoNum type="romanLcPeriod"/>
                      </a:pPr>
                      <a:r>
                        <a:rPr lang="de-DE" sz="1300" dirty="0"/>
                        <a:t>BMW`s reach in relation to competitors</a:t>
                      </a:r>
                    </a:p>
                    <a:p>
                      <a:pPr marL="400050" indent="-400050">
                        <a:buAutoNum type="romanLcPeriod"/>
                      </a:pPr>
                      <a:r>
                        <a:rPr lang="de-DE" sz="1300" dirty="0"/>
                        <a:t>Effectiveness of Motorsports communication</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739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1826385-108A-45FA-B9B7-3BB30CD431EB}"/>
              </a:ext>
            </a:extLst>
          </p:cNvPr>
          <p:cNvGrpSpPr/>
          <p:nvPr/>
        </p:nvGrpSpPr>
        <p:grpSpPr>
          <a:xfrm>
            <a:off x="2275528" y="1035114"/>
            <a:ext cx="7440843" cy="4460318"/>
            <a:chOff x="2184786" y="1186626"/>
            <a:chExt cx="7440843" cy="4460318"/>
          </a:xfrm>
        </p:grpSpPr>
        <p:cxnSp>
          <p:nvCxnSpPr>
            <p:cNvPr id="5" name="Straight Arrow Connector 4">
              <a:extLst>
                <a:ext uri="{FF2B5EF4-FFF2-40B4-BE49-F238E27FC236}">
                  <a16:creationId xmlns:a16="http://schemas.microsoft.com/office/drawing/2014/main" id="{7ABBEC62-9C4B-4DF8-96F4-178D756FCD89}"/>
                </a:ext>
              </a:extLst>
            </p:cNvPr>
            <p:cNvCxnSpPr>
              <a:cxnSpLocks/>
            </p:cNvCxnSpPr>
            <p:nvPr/>
          </p:nvCxnSpPr>
          <p:spPr>
            <a:xfrm flipV="1">
              <a:off x="2184786" y="1186626"/>
              <a:ext cx="0" cy="4460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26CFF6F-AEAD-4749-8D22-06FE4436AFC5}"/>
                </a:ext>
              </a:extLst>
            </p:cNvPr>
            <p:cNvCxnSpPr>
              <a:cxnSpLocks/>
            </p:cNvCxnSpPr>
            <p:nvPr/>
          </p:nvCxnSpPr>
          <p:spPr>
            <a:xfrm>
              <a:off x="2184786" y="5646944"/>
              <a:ext cx="744084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E69B0A7-70F6-402A-8855-41E86DF84351}"/>
              </a:ext>
            </a:extLst>
          </p:cNvPr>
          <p:cNvSpPr txBox="1"/>
          <p:nvPr/>
        </p:nvSpPr>
        <p:spPr>
          <a:xfrm>
            <a:off x="4187808" y="5662983"/>
            <a:ext cx="3991542" cy="369332"/>
          </a:xfrm>
          <a:prstGeom prst="rect">
            <a:avLst/>
          </a:prstGeom>
          <a:noFill/>
        </p:spPr>
        <p:txBody>
          <a:bodyPr wrap="none" rtlCol="0">
            <a:spAutoFit/>
          </a:bodyPr>
          <a:lstStyle/>
          <a:p>
            <a:r>
              <a:rPr lang="en-US" dirty="0"/>
              <a:t>Business Intelligence &amp; Data Engineering</a:t>
            </a:r>
          </a:p>
        </p:txBody>
      </p:sp>
      <p:sp>
        <p:nvSpPr>
          <p:cNvPr id="9" name="TextBox 8">
            <a:extLst>
              <a:ext uri="{FF2B5EF4-FFF2-40B4-BE49-F238E27FC236}">
                <a16:creationId xmlns:a16="http://schemas.microsoft.com/office/drawing/2014/main" id="{0FEF79ED-4027-4842-A2A3-34F4DFC639D1}"/>
              </a:ext>
            </a:extLst>
          </p:cNvPr>
          <p:cNvSpPr txBox="1"/>
          <p:nvPr/>
        </p:nvSpPr>
        <p:spPr>
          <a:xfrm rot="16200000">
            <a:off x="480845" y="3080606"/>
            <a:ext cx="2863861" cy="369332"/>
          </a:xfrm>
          <a:prstGeom prst="rect">
            <a:avLst/>
          </a:prstGeom>
          <a:noFill/>
        </p:spPr>
        <p:txBody>
          <a:bodyPr wrap="none" rtlCol="0">
            <a:spAutoFit/>
          </a:bodyPr>
          <a:lstStyle/>
          <a:p>
            <a:r>
              <a:rPr lang="en-US" dirty="0"/>
              <a:t>Advanced Analytics Systems </a:t>
            </a:r>
          </a:p>
        </p:txBody>
      </p:sp>
      <p:pic>
        <p:nvPicPr>
          <p:cNvPr id="13" name="Picture 12">
            <a:extLst>
              <a:ext uri="{FF2B5EF4-FFF2-40B4-BE49-F238E27FC236}">
                <a16:creationId xmlns:a16="http://schemas.microsoft.com/office/drawing/2014/main" id="{F0684626-8EBC-4755-B365-CC2D3421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139" y="3053046"/>
            <a:ext cx="1599844" cy="384963"/>
          </a:xfrm>
          <a:prstGeom prst="rect">
            <a:avLst/>
          </a:prstGeom>
        </p:spPr>
      </p:pic>
      <p:pic>
        <p:nvPicPr>
          <p:cNvPr id="15" name="Picture 14">
            <a:extLst>
              <a:ext uri="{FF2B5EF4-FFF2-40B4-BE49-F238E27FC236}">
                <a16:creationId xmlns:a16="http://schemas.microsoft.com/office/drawing/2014/main" id="{296A101E-8DFB-4EFC-AA3C-FC072BCA542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6335" y="4133421"/>
            <a:ext cx="1181723" cy="685399"/>
          </a:xfrm>
          <a:prstGeom prst="rect">
            <a:avLst/>
          </a:prstGeom>
        </p:spPr>
      </p:pic>
      <p:pic>
        <p:nvPicPr>
          <p:cNvPr id="19" name="Picture 18">
            <a:extLst>
              <a:ext uri="{FF2B5EF4-FFF2-40B4-BE49-F238E27FC236}">
                <a16:creationId xmlns:a16="http://schemas.microsoft.com/office/drawing/2014/main" id="{A5E8E36F-FF81-4D3C-9D51-97E9A87DACE8}"/>
              </a:ext>
            </a:extLst>
          </p:cNvPr>
          <p:cNvPicPr>
            <a:picLocks noChangeAspect="1"/>
          </p:cNvPicPr>
          <p:nvPr/>
        </p:nvPicPr>
        <p:blipFill rotWithShape="1">
          <a:blip r:embed="rId4">
            <a:clrChange>
              <a:clrFrom>
                <a:srgbClr val="FDFDFD"/>
              </a:clrFrom>
              <a:clrTo>
                <a:srgbClr val="FDFDFD">
                  <a:alpha val="0"/>
                </a:srgbClr>
              </a:clrTo>
            </a:clrChange>
          </a:blip>
          <a:srcRect t="9036" b="2925"/>
          <a:stretch/>
        </p:blipFill>
        <p:spPr>
          <a:xfrm>
            <a:off x="5476521" y="4184950"/>
            <a:ext cx="1390222" cy="685404"/>
          </a:xfrm>
          <a:prstGeom prst="rect">
            <a:avLst/>
          </a:prstGeom>
        </p:spPr>
      </p:pic>
      <p:pic>
        <p:nvPicPr>
          <p:cNvPr id="20" name="Picture 19">
            <a:extLst>
              <a:ext uri="{FF2B5EF4-FFF2-40B4-BE49-F238E27FC236}">
                <a16:creationId xmlns:a16="http://schemas.microsoft.com/office/drawing/2014/main" id="{819612EB-9F6A-4F4C-93A6-D62683C14B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8466" y="1180677"/>
            <a:ext cx="1188277" cy="618275"/>
          </a:xfrm>
          <a:prstGeom prst="rect">
            <a:avLst/>
          </a:prstGeom>
        </p:spPr>
      </p:pic>
      <p:pic>
        <p:nvPicPr>
          <p:cNvPr id="1026" name="Picture 2" descr="Image result for ibm watson">
            <a:extLst>
              <a:ext uri="{FF2B5EF4-FFF2-40B4-BE49-F238E27FC236}">
                <a16:creationId xmlns:a16="http://schemas.microsoft.com/office/drawing/2014/main" id="{88598B3B-CC5F-45EC-AB97-02BB74E2E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786" y="823003"/>
            <a:ext cx="1255335" cy="12553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9A78877-814B-4EC7-A0A4-6EC20FE7D3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0041" y="1227692"/>
            <a:ext cx="757101" cy="574353"/>
          </a:xfrm>
          <a:prstGeom prst="rect">
            <a:avLst/>
          </a:prstGeom>
        </p:spPr>
      </p:pic>
      <p:pic>
        <p:nvPicPr>
          <p:cNvPr id="23" name="Picture 22">
            <a:extLst>
              <a:ext uri="{FF2B5EF4-FFF2-40B4-BE49-F238E27FC236}">
                <a16:creationId xmlns:a16="http://schemas.microsoft.com/office/drawing/2014/main" id="{8572D53C-5900-48AD-834D-6C3CD925DA6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736" t="13219" r="6740" b="23372"/>
          <a:stretch/>
        </p:blipFill>
        <p:spPr>
          <a:xfrm>
            <a:off x="5053550" y="1966502"/>
            <a:ext cx="1417864" cy="372498"/>
          </a:xfrm>
          <a:prstGeom prst="rect">
            <a:avLst/>
          </a:prstGeom>
        </p:spPr>
      </p:pic>
      <p:pic>
        <p:nvPicPr>
          <p:cNvPr id="24" name="Picture 32" descr="Image result for qlikview logo transparent">
            <a:extLst>
              <a:ext uri="{FF2B5EF4-FFF2-40B4-BE49-F238E27FC236}">
                <a16:creationId xmlns:a16="http://schemas.microsoft.com/office/drawing/2014/main" id="{A319EF3A-4965-4E3E-8B88-983FCF4BCC8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45427" y="4962320"/>
            <a:ext cx="1261817" cy="2599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microstrategy logo png">
            <a:extLst>
              <a:ext uri="{FF2B5EF4-FFF2-40B4-BE49-F238E27FC236}">
                <a16:creationId xmlns:a16="http://schemas.microsoft.com/office/drawing/2014/main" id="{D1F52F9F-4E4D-432F-A841-998ECD2D212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5618" y="4962320"/>
            <a:ext cx="1423300" cy="2314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86501EB-807D-45F4-AEF8-31519A3730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3139" y="2236164"/>
            <a:ext cx="1390223" cy="524259"/>
          </a:xfrm>
          <a:prstGeom prst="rect">
            <a:avLst/>
          </a:prstGeom>
        </p:spPr>
      </p:pic>
      <p:pic>
        <p:nvPicPr>
          <p:cNvPr id="29" name="Picture 2">
            <a:extLst>
              <a:ext uri="{FF2B5EF4-FFF2-40B4-BE49-F238E27FC236}">
                <a16:creationId xmlns:a16="http://schemas.microsoft.com/office/drawing/2014/main" id="{00CBBB01-DA09-4F77-981D-F18DB45534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0474" y="4789150"/>
            <a:ext cx="1481810" cy="522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L-Shape 29">
            <a:extLst>
              <a:ext uri="{FF2B5EF4-FFF2-40B4-BE49-F238E27FC236}">
                <a16:creationId xmlns:a16="http://schemas.microsoft.com/office/drawing/2014/main" id="{86E46566-B478-4788-9C1E-BD2A13A392CB}"/>
              </a:ext>
            </a:extLst>
          </p:cNvPr>
          <p:cNvSpPr/>
          <p:nvPr/>
        </p:nvSpPr>
        <p:spPr>
          <a:xfrm>
            <a:off x="4578980" y="1035116"/>
            <a:ext cx="5434523" cy="4276380"/>
          </a:xfrm>
          <a:prstGeom prst="corner">
            <a:avLst>
              <a:gd name="adj1" fmla="val 39063"/>
              <a:gd name="adj2" fmla="val 5692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 name="Picture 1023">
            <a:extLst>
              <a:ext uri="{FF2B5EF4-FFF2-40B4-BE49-F238E27FC236}">
                <a16:creationId xmlns:a16="http://schemas.microsoft.com/office/drawing/2014/main" id="{77C8208F-5165-4F97-A761-5A41551B15FE}"/>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38237" y="3604537"/>
            <a:ext cx="2049031" cy="705891"/>
          </a:xfrm>
          <a:prstGeom prst="rect">
            <a:avLst/>
          </a:prstGeom>
        </p:spPr>
      </p:pic>
      <p:pic>
        <p:nvPicPr>
          <p:cNvPr id="1028" name="Picture 4" descr="Image result for ms excel logo">
            <a:extLst>
              <a:ext uri="{FF2B5EF4-FFF2-40B4-BE49-F238E27FC236}">
                <a16:creationId xmlns:a16="http://schemas.microsoft.com/office/drawing/2014/main" id="{643E6F94-1065-4CE3-B222-F19620911A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2738" y="4751669"/>
            <a:ext cx="825854" cy="43453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7BD57486-7846-4A6C-A719-E54E4A347ACD}"/>
              </a:ext>
            </a:extLst>
          </p:cNvPr>
          <p:cNvSpPr txBox="1"/>
          <p:nvPr/>
        </p:nvSpPr>
        <p:spPr>
          <a:xfrm>
            <a:off x="9716371" y="3943857"/>
            <a:ext cx="1390223" cy="646331"/>
          </a:xfrm>
          <a:prstGeom prst="rect">
            <a:avLst/>
          </a:prstGeom>
          <a:solidFill>
            <a:schemeClr val="bg1"/>
          </a:solidFill>
          <a:ln>
            <a:solidFill>
              <a:schemeClr val="tx1"/>
            </a:solidFill>
            <a:prstDash val="dash"/>
          </a:ln>
        </p:spPr>
        <p:txBody>
          <a:bodyPr wrap="square" rtlCol="0">
            <a:spAutoFit/>
          </a:bodyPr>
          <a:lstStyle/>
          <a:p>
            <a:pPr algn="ctr"/>
            <a:r>
              <a:rPr lang="en-US" dirty="0"/>
              <a:t>Latentview Capabilities</a:t>
            </a:r>
          </a:p>
        </p:txBody>
      </p:sp>
      <p:sp>
        <p:nvSpPr>
          <p:cNvPr id="26" name="Shape 308">
            <a:extLst>
              <a:ext uri="{FF2B5EF4-FFF2-40B4-BE49-F238E27FC236}">
                <a16:creationId xmlns:a16="http://schemas.microsoft.com/office/drawing/2014/main" id="{E486BC32-7058-4482-A3D7-FDC75C0FAFC9}"/>
              </a:ext>
            </a:extLst>
          </p:cNvPr>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Palantir - Position in the data analytics landscape</a:t>
            </a:r>
          </a:p>
        </p:txBody>
      </p:sp>
      <p:pic>
        <p:nvPicPr>
          <p:cNvPr id="3" name="Picture 2">
            <a:extLst>
              <a:ext uri="{FF2B5EF4-FFF2-40B4-BE49-F238E27FC236}">
                <a16:creationId xmlns:a16="http://schemas.microsoft.com/office/drawing/2014/main" id="{D53A6B32-5AFC-4709-8979-E1B3A637D1E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18465" y="1143485"/>
            <a:ext cx="1200005" cy="1200005"/>
          </a:xfrm>
          <a:prstGeom prst="rect">
            <a:avLst/>
          </a:prstGeom>
        </p:spPr>
      </p:pic>
      <p:pic>
        <p:nvPicPr>
          <p:cNvPr id="7" name="Picture 6">
            <a:extLst>
              <a:ext uri="{FF2B5EF4-FFF2-40B4-BE49-F238E27FC236}">
                <a16:creationId xmlns:a16="http://schemas.microsoft.com/office/drawing/2014/main" id="{7AD5D322-B166-4DD6-BCBF-4B9A9438AD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12271" y="2078338"/>
            <a:ext cx="1345250" cy="420737"/>
          </a:xfrm>
          <a:prstGeom prst="rect">
            <a:avLst/>
          </a:prstGeom>
        </p:spPr>
      </p:pic>
      <p:pic>
        <p:nvPicPr>
          <p:cNvPr id="12" name="Picture 11">
            <a:extLst>
              <a:ext uri="{FF2B5EF4-FFF2-40B4-BE49-F238E27FC236}">
                <a16:creationId xmlns:a16="http://schemas.microsoft.com/office/drawing/2014/main" id="{7359E962-ECF7-4B69-A788-E4C79358495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54438" y="1445114"/>
            <a:ext cx="1270388" cy="521388"/>
          </a:xfrm>
          <a:prstGeom prst="rect">
            <a:avLst/>
          </a:prstGeom>
        </p:spPr>
      </p:pic>
      <p:pic>
        <p:nvPicPr>
          <p:cNvPr id="16" name="Picture 15">
            <a:extLst>
              <a:ext uri="{FF2B5EF4-FFF2-40B4-BE49-F238E27FC236}">
                <a16:creationId xmlns:a16="http://schemas.microsoft.com/office/drawing/2014/main" id="{AADC9462-3099-4D4F-B911-3AE2247C982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89745" y="2610911"/>
            <a:ext cx="1846322" cy="480731"/>
          </a:xfrm>
          <a:prstGeom prst="rect">
            <a:avLst/>
          </a:prstGeom>
        </p:spPr>
      </p:pic>
      <p:pic>
        <p:nvPicPr>
          <p:cNvPr id="18" name="Picture 17">
            <a:extLst>
              <a:ext uri="{FF2B5EF4-FFF2-40B4-BE49-F238E27FC236}">
                <a16:creationId xmlns:a16="http://schemas.microsoft.com/office/drawing/2014/main" id="{8483E3D2-AF3E-4653-B3A9-80CE2630281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66899" y="861863"/>
            <a:ext cx="2587310" cy="563244"/>
          </a:xfrm>
          <a:prstGeom prst="rect">
            <a:avLst/>
          </a:prstGeom>
        </p:spPr>
      </p:pic>
    </p:spTree>
    <p:extLst>
      <p:ext uri="{BB962C8B-B14F-4D97-AF65-F5344CB8AC3E}">
        <p14:creationId xmlns:p14="http://schemas.microsoft.com/office/powerpoint/2010/main" val="3310317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21AFDAD-317B-415B-B6EE-34021C75D031}"/>
              </a:ext>
            </a:extLst>
          </p:cNvPr>
          <p:cNvSpPr/>
          <p:nvPr/>
        </p:nvSpPr>
        <p:spPr>
          <a:xfrm>
            <a:off x="1801720" y="886827"/>
            <a:ext cx="4023360" cy="5852160"/>
          </a:xfrm>
          <a:prstGeom prst="rect">
            <a:avLst/>
          </a:prstGeom>
          <a:solidFill>
            <a:srgbClr val="70AD47">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29ED544-F721-4AF7-B1F8-335209D41C19}"/>
              </a:ext>
            </a:extLst>
          </p:cNvPr>
          <p:cNvSpPr/>
          <p:nvPr/>
        </p:nvSpPr>
        <p:spPr>
          <a:xfrm>
            <a:off x="6357576" y="872866"/>
            <a:ext cx="4023360" cy="5852160"/>
          </a:xfrm>
          <a:prstGeom prst="rect">
            <a:avLst/>
          </a:prstGeom>
          <a:solidFill>
            <a:srgbClr val="4472C4">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14">
            <a:extLst>
              <a:ext uri="{FF2B5EF4-FFF2-40B4-BE49-F238E27FC236}">
                <a16:creationId xmlns:a16="http://schemas.microsoft.com/office/drawing/2014/main" id="{339A3B82-35F0-409A-B052-A545D466E579}"/>
              </a:ext>
            </a:extLst>
          </p:cNvPr>
          <p:cNvSpPr txBox="1"/>
          <p:nvPr/>
        </p:nvSpPr>
        <p:spPr>
          <a:xfrm>
            <a:off x="2979087" y="1164293"/>
            <a:ext cx="16697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p>
        </p:txBody>
      </p:sp>
      <p:sp>
        <p:nvSpPr>
          <p:cNvPr id="37" name="TextBox 16">
            <a:extLst>
              <a:ext uri="{FF2B5EF4-FFF2-40B4-BE49-F238E27FC236}">
                <a16:creationId xmlns:a16="http://schemas.microsoft.com/office/drawing/2014/main" id="{3AE5CA40-B92B-41B3-BB7A-65DC7435F98E}"/>
              </a:ext>
            </a:extLst>
          </p:cNvPr>
          <p:cNvSpPr txBox="1"/>
          <p:nvPr/>
        </p:nvSpPr>
        <p:spPr>
          <a:xfrm>
            <a:off x="7364554" y="1150374"/>
            <a:ext cx="202882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Disadvantages</a:t>
            </a:r>
          </a:p>
        </p:txBody>
      </p:sp>
      <p:sp>
        <p:nvSpPr>
          <p:cNvPr id="39" name="Rectangle 38">
            <a:extLst>
              <a:ext uri="{FF2B5EF4-FFF2-40B4-BE49-F238E27FC236}">
                <a16:creationId xmlns:a16="http://schemas.microsoft.com/office/drawing/2014/main" id="{1039135A-BB14-4A88-AFB8-523C53EE9A9F}"/>
              </a:ext>
            </a:extLst>
          </p:cNvPr>
          <p:cNvSpPr/>
          <p:nvPr/>
        </p:nvSpPr>
        <p:spPr>
          <a:xfrm>
            <a:off x="2663179" y="1820139"/>
            <a:ext cx="217023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Easier to use for non technical user</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87817D74-9CEC-4E4E-A20D-3C3DC3E33A39}"/>
              </a:ext>
            </a:extLst>
          </p:cNvPr>
          <p:cNvCxnSpPr/>
          <p:nvPr/>
        </p:nvCxnSpPr>
        <p:spPr>
          <a:xfrm>
            <a:off x="1812376" y="2420150"/>
            <a:ext cx="8568560" cy="0"/>
          </a:xfrm>
          <a:prstGeom prst="line">
            <a:avLst/>
          </a:prstGeom>
          <a:noFill/>
          <a:ln w="6350" cap="flat" cmpd="sng" algn="ctr">
            <a:solidFill>
              <a:sysClr val="window" lastClr="FFFFFF">
                <a:lumMod val="75000"/>
              </a:sysClr>
            </a:solidFill>
            <a:prstDash val="solid"/>
            <a:miter lim="800000"/>
          </a:ln>
          <a:effectLst/>
        </p:spPr>
      </p:cxnSp>
      <p:cxnSp>
        <p:nvCxnSpPr>
          <p:cNvPr id="42" name="Straight Connector 41">
            <a:extLst>
              <a:ext uri="{FF2B5EF4-FFF2-40B4-BE49-F238E27FC236}">
                <a16:creationId xmlns:a16="http://schemas.microsoft.com/office/drawing/2014/main" id="{BA3BEBB5-4444-4FB5-915F-5FB9224C543D}"/>
              </a:ext>
            </a:extLst>
          </p:cNvPr>
          <p:cNvCxnSpPr/>
          <p:nvPr/>
        </p:nvCxnSpPr>
        <p:spPr>
          <a:xfrm>
            <a:off x="1801720" y="3436943"/>
            <a:ext cx="8568560" cy="0"/>
          </a:xfrm>
          <a:prstGeom prst="line">
            <a:avLst/>
          </a:prstGeom>
          <a:noFill/>
          <a:ln w="6350" cap="flat" cmpd="sng" algn="ctr">
            <a:solidFill>
              <a:sysClr val="window" lastClr="FFFFFF">
                <a:lumMod val="75000"/>
              </a:sysClr>
            </a:solidFill>
            <a:prstDash val="solid"/>
            <a:miter lim="800000"/>
          </a:ln>
          <a:effectLst/>
        </p:spPr>
      </p:cxnSp>
      <p:cxnSp>
        <p:nvCxnSpPr>
          <p:cNvPr id="43" name="Straight Connector 42">
            <a:extLst>
              <a:ext uri="{FF2B5EF4-FFF2-40B4-BE49-F238E27FC236}">
                <a16:creationId xmlns:a16="http://schemas.microsoft.com/office/drawing/2014/main" id="{CB749A4A-1F25-4A43-A8DC-002CCB2F5FF8}"/>
              </a:ext>
            </a:extLst>
          </p:cNvPr>
          <p:cNvCxnSpPr/>
          <p:nvPr/>
        </p:nvCxnSpPr>
        <p:spPr>
          <a:xfrm>
            <a:off x="1801720" y="4293917"/>
            <a:ext cx="8568560" cy="0"/>
          </a:xfrm>
          <a:prstGeom prst="line">
            <a:avLst/>
          </a:prstGeom>
          <a:noFill/>
          <a:ln w="6350" cap="flat" cmpd="sng" algn="ctr">
            <a:solidFill>
              <a:sysClr val="window" lastClr="FFFFFF">
                <a:lumMod val="75000"/>
              </a:sysClr>
            </a:solidFill>
            <a:prstDash val="solid"/>
            <a:miter lim="800000"/>
          </a:ln>
          <a:effectLst/>
        </p:spPr>
      </p:cxnSp>
      <p:pic>
        <p:nvPicPr>
          <p:cNvPr id="48" name="Picture 47">
            <a:extLst>
              <a:ext uri="{FF2B5EF4-FFF2-40B4-BE49-F238E27FC236}">
                <a16:creationId xmlns:a16="http://schemas.microsoft.com/office/drawing/2014/main" id="{E4FFDE88-1DE8-4703-9D8E-529563C6D59B}"/>
              </a:ext>
            </a:extLst>
          </p:cNvPr>
          <p:cNvPicPr>
            <a:picLocks noChangeAspect="1"/>
          </p:cNvPicPr>
          <p:nvPr/>
        </p:nvPicPr>
        <p:blipFill rotWithShape="1">
          <a:blip r:embed="rId2">
            <a:extLst>
              <a:ext uri="{28A0092B-C50C-407E-A947-70E740481C1C}">
                <a14:useLocalDpi xmlns:a14="http://schemas.microsoft.com/office/drawing/2010/main" val="0"/>
              </a:ext>
            </a:extLst>
          </a:blip>
          <a:srcRect r="75393" b="-930"/>
          <a:stretch/>
        </p:blipFill>
        <p:spPr>
          <a:xfrm>
            <a:off x="5909235" y="711854"/>
            <a:ext cx="467762" cy="461665"/>
          </a:xfrm>
          <a:prstGeom prst="rect">
            <a:avLst/>
          </a:prstGeom>
        </p:spPr>
      </p:pic>
      <p:sp>
        <p:nvSpPr>
          <p:cNvPr id="49" name="Rectangle 48">
            <a:extLst>
              <a:ext uri="{FF2B5EF4-FFF2-40B4-BE49-F238E27FC236}">
                <a16:creationId xmlns:a16="http://schemas.microsoft.com/office/drawing/2014/main" id="{351877AF-DB70-4290-995F-EA9420288F20}"/>
              </a:ext>
            </a:extLst>
          </p:cNvPr>
          <p:cNvSpPr/>
          <p:nvPr/>
        </p:nvSpPr>
        <p:spPr>
          <a:xfrm>
            <a:off x="6917332" y="2507305"/>
            <a:ext cx="2830776"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Closed data structure. Ability to process data outside of the environment is difficult/unknown</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345DBE7-851F-404D-811C-15DA4C272EFA}"/>
              </a:ext>
            </a:extLst>
          </p:cNvPr>
          <p:cNvSpPr/>
          <p:nvPr/>
        </p:nvSpPr>
        <p:spPr>
          <a:xfrm>
            <a:off x="6781271" y="3510241"/>
            <a:ext cx="317596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Difficulty to work with external applications. Integrating with 3</a:t>
            </a:r>
            <a:r>
              <a:rPr kumimoji="0" lang="en-IN" sz="1400" b="0" i="0" u="none" strike="noStrike" kern="1200" cap="none" spc="0" normalizeH="0" baseline="30000" noProof="0" dirty="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party applications is difficult</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8FF276F1-519B-47E0-A345-251DA3429252}"/>
              </a:ext>
            </a:extLst>
          </p:cNvPr>
          <p:cNvSpPr/>
          <p:nvPr/>
        </p:nvSpPr>
        <p:spPr>
          <a:xfrm>
            <a:off x="7247602" y="4502848"/>
            <a:ext cx="217023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of the license &amp; the consultants is higher</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73F2635D-FB7D-47C1-8B3D-D83CEEC540D9}"/>
              </a:ext>
            </a:extLst>
          </p:cNvPr>
          <p:cNvSpPr/>
          <p:nvPr/>
        </p:nvSpPr>
        <p:spPr>
          <a:xfrm>
            <a:off x="2624595" y="2537871"/>
            <a:ext cx="23180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Strong data processing capabilities with good flexibility</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E4724028-1C0A-4E7E-A4D5-C1D85027BC60}"/>
              </a:ext>
            </a:extLst>
          </p:cNvPr>
          <p:cNvSpPr/>
          <p:nvPr/>
        </p:nvSpPr>
        <p:spPr>
          <a:xfrm>
            <a:off x="2758362" y="3589751"/>
            <a:ext cx="217023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Out of the box solution i.e. ready to use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0A0C3597-3221-480A-B06D-C77A9F012510}"/>
              </a:ext>
            </a:extLst>
          </p:cNvPr>
          <p:cNvSpPr/>
          <p:nvPr/>
        </p:nvSpPr>
        <p:spPr>
          <a:xfrm>
            <a:off x="2758362" y="4446725"/>
            <a:ext cx="2170236"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id="{4DEE6848-3C97-4D7C-BC9F-4A5079CEA703}"/>
              </a:ext>
            </a:extLst>
          </p:cNvPr>
          <p:cNvCxnSpPr/>
          <p:nvPr/>
        </p:nvCxnSpPr>
        <p:spPr>
          <a:xfrm>
            <a:off x="1785527" y="6177390"/>
            <a:ext cx="8568560" cy="0"/>
          </a:xfrm>
          <a:prstGeom prst="line">
            <a:avLst/>
          </a:prstGeom>
          <a:noFill/>
          <a:ln w="6350" cap="flat" cmpd="sng" algn="ctr">
            <a:solidFill>
              <a:sysClr val="window" lastClr="FFFFFF">
                <a:lumMod val="75000"/>
              </a:sysClr>
            </a:solidFill>
            <a:prstDash val="solid"/>
            <a:miter lim="800000"/>
          </a:ln>
          <a:effectLst/>
        </p:spPr>
      </p:cxnSp>
      <p:sp>
        <p:nvSpPr>
          <p:cNvPr id="56" name="Rectangle 55">
            <a:extLst>
              <a:ext uri="{FF2B5EF4-FFF2-40B4-BE49-F238E27FC236}">
                <a16:creationId xmlns:a16="http://schemas.microsoft.com/office/drawing/2014/main" id="{61E64003-FEB2-4D98-BB2D-44EFFE39465C}"/>
              </a:ext>
            </a:extLst>
          </p:cNvPr>
          <p:cNvSpPr/>
          <p:nvPr/>
        </p:nvSpPr>
        <p:spPr>
          <a:xfrm>
            <a:off x="6801935" y="1622407"/>
            <a:ext cx="306156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Secretive organization. Very limited knowledge of internal information available to the open community</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Shape 308">
            <a:extLst>
              <a:ext uri="{FF2B5EF4-FFF2-40B4-BE49-F238E27FC236}">
                <a16:creationId xmlns:a16="http://schemas.microsoft.com/office/drawing/2014/main" id="{8E551F92-7F41-4F95-94B6-07289FEB738D}"/>
              </a:ext>
            </a:extLst>
          </p:cNvPr>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Advantages &amp; Disadvantages </a:t>
            </a:r>
            <a:r>
              <a:rPr lang="en-US" dirty="0" err="1">
                <a:solidFill>
                  <a:schemeClr val="lt1"/>
                </a:solidFill>
                <a:latin typeface="Arial"/>
                <a:ea typeface="Arial"/>
                <a:cs typeface="Arial"/>
                <a:sym typeface="Arial"/>
              </a:rPr>
              <a:t>PoV</a:t>
            </a:r>
            <a:endParaRPr lang="en-US" dirty="0">
              <a:solidFill>
                <a:schemeClr val="lt1"/>
              </a:solidFill>
              <a:latin typeface="Arial"/>
              <a:ea typeface="Arial"/>
              <a:cs typeface="Arial"/>
              <a:sym typeface="Arial"/>
            </a:endParaRPr>
          </a:p>
        </p:txBody>
      </p:sp>
      <p:sp>
        <p:nvSpPr>
          <p:cNvPr id="20" name="Rectangle 19">
            <a:extLst>
              <a:ext uri="{FF2B5EF4-FFF2-40B4-BE49-F238E27FC236}">
                <a16:creationId xmlns:a16="http://schemas.microsoft.com/office/drawing/2014/main" id="{491A7AB5-61B2-44F3-B568-0DB8738376C3}"/>
              </a:ext>
            </a:extLst>
          </p:cNvPr>
          <p:cNvSpPr/>
          <p:nvPr/>
        </p:nvSpPr>
        <p:spPr>
          <a:xfrm>
            <a:off x="6668828" y="5331031"/>
            <a:ext cx="3420275"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ML/AI capabilities. Unable to integrate current day ML technologies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7769A696-D44F-4319-9543-3D69A77541A5}"/>
              </a:ext>
            </a:extLst>
          </p:cNvPr>
          <p:cNvCxnSpPr/>
          <p:nvPr/>
        </p:nvCxnSpPr>
        <p:spPr>
          <a:xfrm>
            <a:off x="1812376" y="5136185"/>
            <a:ext cx="8568560" cy="0"/>
          </a:xfrm>
          <a:prstGeom prst="line">
            <a:avLst/>
          </a:prstGeom>
          <a:noFill/>
          <a:ln w="6350" cap="flat" cmpd="sng" algn="ctr">
            <a:solidFill>
              <a:sysClr val="window" lastClr="FFFFFF">
                <a:lumMod val="75000"/>
              </a:sysClr>
            </a:solidFill>
            <a:prstDash val="solid"/>
            <a:miter lim="800000"/>
          </a:ln>
          <a:effectLst/>
        </p:spPr>
      </p:cxnSp>
      <p:sp>
        <p:nvSpPr>
          <p:cNvPr id="22" name="Rectangle 21">
            <a:extLst>
              <a:ext uri="{FF2B5EF4-FFF2-40B4-BE49-F238E27FC236}">
                <a16:creationId xmlns:a16="http://schemas.microsoft.com/office/drawing/2014/main" id="{C41F26E8-6FAD-4D3E-82E0-9AC8BBD5B371}"/>
              </a:ext>
            </a:extLst>
          </p:cNvPr>
          <p:cNvSpPr/>
          <p:nvPr/>
        </p:nvSpPr>
        <p:spPr>
          <a:xfrm>
            <a:off x="2638019" y="4468365"/>
            <a:ext cx="2350762"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Ability to build robust data engineering pipelines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E6B21A1-CCF5-4DE9-B31B-BFDF2E37C2DE}"/>
              </a:ext>
            </a:extLst>
          </p:cNvPr>
          <p:cNvSpPr/>
          <p:nvPr/>
        </p:nvSpPr>
        <p:spPr>
          <a:xfrm>
            <a:off x="2471880" y="5318610"/>
            <a:ext cx="2743200"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Knowledge management &amp; collaboration in the places of complicated data landscape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31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LatentView – Technical Stack</a:t>
            </a:r>
          </a:p>
        </p:txBody>
      </p:sp>
      <p:sp>
        <p:nvSpPr>
          <p:cNvPr id="57" name="Rectangle 56"/>
          <p:cNvSpPr/>
          <p:nvPr/>
        </p:nvSpPr>
        <p:spPr>
          <a:xfrm>
            <a:off x="432493" y="731863"/>
            <a:ext cx="9120153" cy="2608332"/>
          </a:xfrm>
          <a:prstGeom prst="rect">
            <a:avLst/>
          </a:prstGeom>
          <a:solidFill>
            <a:srgbClr val="DFE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61" name="Rectangle 60"/>
          <p:cNvSpPr/>
          <p:nvPr/>
        </p:nvSpPr>
        <p:spPr bwMode="auto">
          <a:xfrm>
            <a:off x="913574" y="4941693"/>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endPar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p:cNvSpPr/>
          <p:nvPr/>
        </p:nvSpPr>
        <p:spPr bwMode="auto">
          <a:xfrm>
            <a:off x="7042108" y="4373031"/>
            <a:ext cx="2358174" cy="2245081"/>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25D8C"/>
              </a:solidFill>
              <a:latin typeface="Arial" panose="020B0604020202020204" pitchFamily="34" charset="0"/>
              <a:ea typeface="Segoe UI" panose="020B0502040204020203" pitchFamily="34" charset="0"/>
              <a:cs typeface="Arial" panose="020B0604020202020204" pitchFamily="34" charset="0"/>
            </a:endParaRPr>
          </a:p>
        </p:txBody>
      </p:sp>
      <p:sp>
        <p:nvSpPr>
          <p:cNvPr id="63" name="TextBox 62"/>
          <p:cNvSpPr txBox="1"/>
          <p:nvPr/>
        </p:nvSpPr>
        <p:spPr>
          <a:xfrm>
            <a:off x="7055754" y="5018926"/>
            <a:ext cx="2358174" cy="1015663"/>
          </a:xfrm>
          <a:prstGeom prst="rect">
            <a:avLst/>
          </a:prstGeom>
          <a:noFill/>
        </p:spPr>
        <p:txBody>
          <a:bodyPr wrap="square" rtlCol="0">
            <a:spAutoFit/>
          </a:bodyP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Traditional Data Warehouse</a:t>
            </a:r>
          </a:p>
          <a:p>
            <a:pPr algn="ctr"/>
            <a:endPar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Data Lakes</a:t>
            </a:r>
          </a:p>
          <a:p>
            <a:pPr algn="ctr"/>
            <a:endPar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NoSQL Data Stores</a:t>
            </a:r>
          </a:p>
        </p:txBody>
      </p:sp>
      <p:sp>
        <p:nvSpPr>
          <p:cNvPr id="64" name="Rectangle 63"/>
          <p:cNvSpPr/>
          <p:nvPr/>
        </p:nvSpPr>
        <p:spPr bwMode="auto">
          <a:xfrm>
            <a:off x="915847" y="5530829"/>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Syndicate</a:t>
            </a:r>
          </a:p>
        </p:txBody>
      </p:sp>
      <p:sp>
        <p:nvSpPr>
          <p:cNvPr id="65" name="Rectangle 64"/>
          <p:cNvSpPr/>
          <p:nvPr/>
        </p:nvSpPr>
        <p:spPr bwMode="auto">
          <a:xfrm>
            <a:off x="929492" y="4343453"/>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endParaRPr>
          </a:p>
        </p:txBody>
      </p:sp>
      <p:sp>
        <p:nvSpPr>
          <p:cNvPr id="66" name="TextBox 65"/>
          <p:cNvSpPr txBox="1"/>
          <p:nvPr/>
        </p:nvSpPr>
        <p:spPr>
          <a:xfrm>
            <a:off x="929486" y="4452648"/>
            <a:ext cx="707239" cy="276999"/>
          </a:xfrm>
          <a:prstGeom prst="rect">
            <a:avLst/>
          </a:prstGeom>
          <a:noFill/>
        </p:spPr>
        <p:txBody>
          <a:bodyPr wrap="square" rtlCol="0">
            <a:spAutoFit/>
          </a:bodyPr>
          <a:lstStyle/>
          <a:p>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Online</a:t>
            </a:r>
          </a:p>
        </p:txBody>
      </p:sp>
      <p:sp>
        <p:nvSpPr>
          <p:cNvPr id="67" name="TextBox 66"/>
          <p:cNvSpPr txBox="1"/>
          <p:nvPr/>
        </p:nvSpPr>
        <p:spPr>
          <a:xfrm>
            <a:off x="1801783" y="4359384"/>
            <a:ext cx="1569072" cy="461665"/>
          </a:xfrm>
          <a:prstGeom prst="rect">
            <a:avLst/>
          </a:prstGeom>
          <a:noFill/>
        </p:spPr>
        <p:txBody>
          <a:bodyPr wrap="square" rtlCol="0">
            <a:spAutoFit/>
          </a:bodyPr>
          <a:lstStyle/>
          <a:p>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Web Analytics, Ad exchanges</a:t>
            </a:r>
          </a:p>
        </p:txBody>
      </p:sp>
      <p:sp>
        <p:nvSpPr>
          <p:cNvPr id="68" name="TextBox 67"/>
          <p:cNvSpPr txBox="1"/>
          <p:nvPr/>
        </p:nvSpPr>
        <p:spPr>
          <a:xfrm>
            <a:off x="931757" y="5055432"/>
            <a:ext cx="707239" cy="276999"/>
          </a:xfrm>
          <a:prstGeom prst="rect">
            <a:avLst/>
          </a:prstGeom>
          <a:noFill/>
        </p:spPr>
        <p:txBody>
          <a:bodyPr wrap="square" rtlCol="0">
            <a:spAutoFit/>
          </a:bodyPr>
          <a:lstStyle/>
          <a:p>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Social</a:t>
            </a:r>
          </a:p>
        </p:txBody>
      </p:sp>
      <p:sp>
        <p:nvSpPr>
          <p:cNvPr id="69" name="TextBox 68"/>
          <p:cNvSpPr txBox="1"/>
          <p:nvPr/>
        </p:nvSpPr>
        <p:spPr>
          <a:xfrm>
            <a:off x="1804055" y="4962168"/>
            <a:ext cx="1569072" cy="461665"/>
          </a:xfrm>
          <a:prstGeom prst="rect">
            <a:avLst/>
          </a:prstGeom>
          <a:noFill/>
        </p:spPr>
        <p:txBody>
          <a:bodyPr wrap="square" rtlCol="0">
            <a:spAutoFit/>
          </a:bodyPr>
          <a:lstStyle/>
          <a:p>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Twitter, Facebook, YouTube, Pinterest</a:t>
            </a:r>
          </a:p>
        </p:txBody>
      </p:sp>
      <p:sp>
        <p:nvSpPr>
          <p:cNvPr id="70" name="TextBox 69"/>
          <p:cNvSpPr txBox="1"/>
          <p:nvPr/>
        </p:nvSpPr>
        <p:spPr>
          <a:xfrm>
            <a:off x="1806324" y="5537656"/>
            <a:ext cx="1569072" cy="461665"/>
          </a:xfrm>
          <a:prstGeom prst="rect">
            <a:avLst/>
          </a:prstGeom>
          <a:noFill/>
        </p:spPr>
        <p:txBody>
          <a:bodyPr wrap="square" rtlCol="0">
            <a:spAutoFit/>
          </a:bodyPr>
          <a:lstStyle/>
          <a:p>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Nielsen, </a:t>
            </a:r>
            <a:r>
              <a:rPr lang="en-US" sz="1200" dirty="0" err="1">
                <a:solidFill>
                  <a:srgbClr val="025D8C"/>
                </a:solidFill>
                <a:latin typeface="Arial" panose="020B0604020202020204" pitchFamily="34" charset="0"/>
                <a:ea typeface="Segoe UI" panose="020B0502040204020203" pitchFamily="34" charset="0"/>
                <a:cs typeface="Arial" panose="020B0604020202020204" pitchFamily="34" charset="0"/>
              </a:rPr>
              <a:t>Rentrak</a:t>
            </a: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 </a:t>
            </a:r>
            <a:r>
              <a:rPr lang="en-US" sz="1200" dirty="0" err="1">
                <a:solidFill>
                  <a:srgbClr val="025D8C"/>
                </a:solidFill>
                <a:latin typeface="Arial" panose="020B0604020202020204" pitchFamily="34" charset="0"/>
                <a:ea typeface="Segoe UI" panose="020B0502040204020203" pitchFamily="34" charset="0"/>
                <a:cs typeface="Arial" panose="020B0604020202020204" pitchFamily="34" charset="0"/>
              </a:rPr>
              <a:t>ComScore</a:t>
            </a: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 GFK</a:t>
            </a:r>
          </a:p>
        </p:txBody>
      </p:sp>
      <p:sp>
        <p:nvSpPr>
          <p:cNvPr id="71" name="Rectangle 70"/>
          <p:cNvSpPr/>
          <p:nvPr/>
        </p:nvSpPr>
        <p:spPr bwMode="auto">
          <a:xfrm>
            <a:off x="3974433" y="5533101"/>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Custom data integration</a:t>
            </a:r>
          </a:p>
        </p:txBody>
      </p:sp>
      <p:sp>
        <p:nvSpPr>
          <p:cNvPr id="72" name="Rectangle 71"/>
          <p:cNvSpPr/>
          <p:nvPr/>
        </p:nvSpPr>
        <p:spPr bwMode="auto">
          <a:xfrm>
            <a:off x="3976703" y="4948509"/>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API, Aggregators (Datasift, Gnip), Listening Tools (Radian6)</a:t>
            </a:r>
          </a:p>
        </p:txBody>
      </p:sp>
      <p:sp>
        <p:nvSpPr>
          <p:cNvPr id="73" name="Rectangle 72"/>
          <p:cNvSpPr/>
          <p:nvPr/>
        </p:nvSpPr>
        <p:spPr bwMode="auto">
          <a:xfrm>
            <a:off x="3965330" y="4350269"/>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APIs, Scheduled Reports</a:t>
            </a:r>
          </a:p>
        </p:txBody>
      </p:sp>
      <p:cxnSp>
        <p:nvCxnSpPr>
          <p:cNvPr id="74" name="Straight Connector 73"/>
          <p:cNvCxnSpPr>
            <a:endCxn id="73" idx="1"/>
          </p:cNvCxnSpPr>
          <p:nvPr/>
        </p:nvCxnSpPr>
        <p:spPr>
          <a:xfrm flipV="1">
            <a:off x="3205799" y="4589105"/>
            <a:ext cx="759530" cy="2206"/>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75" name="Straight Connector 74"/>
          <p:cNvCxnSpPr/>
          <p:nvPr/>
        </p:nvCxnSpPr>
        <p:spPr>
          <a:xfrm flipV="1">
            <a:off x="3205798" y="5179439"/>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76" name="Straight Connector 75"/>
          <p:cNvCxnSpPr/>
          <p:nvPr/>
        </p:nvCxnSpPr>
        <p:spPr>
          <a:xfrm flipV="1">
            <a:off x="3205798" y="5769762"/>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77" name="Straight Connector 76"/>
          <p:cNvCxnSpPr/>
          <p:nvPr/>
        </p:nvCxnSpPr>
        <p:spPr>
          <a:xfrm flipV="1">
            <a:off x="6280291" y="4590217"/>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78" name="Straight Connector 77"/>
          <p:cNvCxnSpPr/>
          <p:nvPr/>
        </p:nvCxnSpPr>
        <p:spPr>
          <a:xfrm flipV="1">
            <a:off x="6280291" y="5180540"/>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79" name="Straight Connector 78"/>
          <p:cNvCxnSpPr/>
          <p:nvPr/>
        </p:nvCxnSpPr>
        <p:spPr>
          <a:xfrm flipV="1">
            <a:off x="6280291" y="5770863"/>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sp>
        <p:nvSpPr>
          <p:cNvPr id="80" name="Rectangle 79"/>
          <p:cNvSpPr/>
          <p:nvPr/>
        </p:nvSpPr>
        <p:spPr bwMode="auto">
          <a:xfrm>
            <a:off x="3989442" y="6140429"/>
            <a:ext cx="2284541"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ETL, Enterprise Service Bus, Streaming</a:t>
            </a:r>
          </a:p>
        </p:txBody>
      </p:sp>
      <p:sp>
        <p:nvSpPr>
          <p:cNvPr id="81" name="TextBox 80"/>
          <p:cNvSpPr txBox="1"/>
          <p:nvPr/>
        </p:nvSpPr>
        <p:spPr>
          <a:xfrm rot="16200000">
            <a:off x="-687055" y="5265061"/>
            <a:ext cx="2608331" cy="369332"/>
          </a:xfrm>
          <a:prstGeom prst="rect">
            <a:avLst/>
          </a:prstGeom>
          <a:solidFill>
            <a:srgbClr val="6792AB"/>
          </a:solidFill>
        </p:spPr>
        <p:txBody>
          <a:bodyPr wrap="square" rtlCol="0">
            <a:spAutoFit/>
          </a:bodyPr>
          <a:lstStyle/>
          <a:p>
            <a:pPr algn="ctr"/>
            <a:r>
              <a:rPr lang="en-US" b="1" dirty="0">
                <a:solidFill>
                  <a:prstClr val="white"/>
                </a:solidFill>
                <a:latin typeface="Arial" panose="020B0604020202020204" pitchFamily="34" charset="0"/>
                <a:ea typeface="Segoe UI" panose="020B0502040204020203" pitchFamily="34" charset="0"/>
                <a:cs typeface="Arial" panose="020B0604020202020204" pitchFamily="34" charset="0"/>
              </a:rPr>
              <a:t>Data Aggregation</a:t>
            </a:r>
          </a:p>
        </p:txBody>
      </p:sp>
      <p:sp>
        <p:nvSpPr>
          <p:cNvPr id="82" name="Rectangle 81"/>
          <p:cNvSpPr/>
          <p:nvPr/>
        </p:nvSpPr>
        <p:spPr bwMode="auto">
          <a:xfrm>
            <a:off x="918117" y="6133613"/>
            <a:ext cx="2292227" cy="477672"/>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Internal</a:t>
            </a:r>
          </a:p>
        </p:txBody>
      </p:sp>
      <p:sp>
        <p:nvSpPr>
          <p:cNvPr id="83" name="TextBox 82"/>
          <p:cNvSpPr txBox="1"/>
          <p:nvPr/>
        </p:nvSpPr>
        <p:spPr>
          <a:xfrm>
            <a:off x="1757809" y="6140440"/>
            <a:ext cx="1690736" cy="461665"/>
          </a:xfrm>
          <a:prstGeom prst="rect">
            <a:avLst/>
          </a:prstGeom>
          <a:noFill/>
        </p:spPr>
        <p:txBody>
          <a:bodyPr wrap="square" rtlCol="0">
            <a:spAutoFit/>
          </a:bodyPr>
          <a:lstStyle/>
          <a:p>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Financial, Marketing</a:t>
            </a:r>
          </a:p>
          <a:p>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HR, Supply Chain</a:t>
            </a:r>
          </a:p>
        </p:txBody>
      </p:sp>
      <p:cxnSp>
        <p:nvCxnSpPr>
          <p:cNvPr id="84" name="Straight Connector 83"/>
          <p:cNvCxnSpPr/>
          <p:nvPr/>
        </p:nvCxnSpPr>
        <p:spPr>
          <a:xfrm flipV="1">
            <a:off x="3221714" y="6372546"/>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cxnSp>
        <p:nvCxnSpPr>
          <p:cNvPr id="85" name="Straight Connector 84"/>
          <p:cNvCxnSpPr/>
          <p:nvPr/>
        </p:nvCxnSpPr>
        <p:spPr>
          <a:xfrm flipV="1">
            <a:off x="6296206" y="6373647"/>
            <a:ext cx="759530" cy="1101"/>
          </a:xfrm>
          <a:prstGeom prst="line">
            <a:avLst/>
          </a:prstGeom>
          <a:noFill/>
          <a:ln>
            <a:solidFill>
              <a:srgbClr val="0A2436"/>
            </a:solidFill>
            <a:headEnd/>
            <a:tailEnd type="stealth" w="lg" len="lg"/>
          </a:ln>
        </p:spPr>
        <p:style>
          <a:lnRef idx="2">
            <a:schemeClr val="accent6"/>
          </a:lnRef>
          <a:fillRef idx="1">
            <a:schemeClr val="lt1"/>
          </a:fillRef>
          <a:effectRef idx="0">
            <a:schemeClr val="accent6"/>
          </a:effectRef>
          <a:fontRef idx="minor">
            <a:schemeClr val="dk1"/>
          </a:fontRef>
        </p:style>
      </p:cxnSp>
      <p:sp>
        <p:nvSpPr>
          <p:cNvPr id="86" name="TextBox 85"/>
          <p:cNvSpPr txBox="1"/>
          <p:nvPr/>
        </p:nvSpPr>
        <p:spPr>
          <a:xfrm rot="16200000">
            <a:off x="-687055" y="1851364"/>
            <a:ext cx="2608331" cy="369332"/>
          </a:xfrm>
          <a:prstGeom prst="rect">
            <a:avLst/>
          </a:prstGeom>
          <a:solidFill>
            <a:srgbClr val="009200"/>
          </a:solidFill>
        </p:spPr>
        <p:txBody>
          <a:bodyPr wrap="square" rtlCol="0">
            <a:spAutoFit/>
          </a:bodyPr>
          <a:lstStyle/>
          <a:p>
            <a:pPr algn="ctr"/>
            <a:r>
              <a:rPr lang="en-US" b="1" dirty="0">
                <a:solidFill>
                  <a:prstClr val="white"/>
                </a:solidFill>
                <a:latin typeface="Arial" panose="020B0604020202020204" pitchFamily="34" charset="0"/>
                <a:ea typeface="Segoe UI" panose="020B0502040204020203" pitchFamily="34" charset="0"/>
                <a:cs typeface="Arial" panose="020B0604020202020204" pitchFamily="34" charset="0"/>
              </a:rPr>
              <a:t>Reporting &amp; Insights</a:t>
            </a:r>
          </a:p>
        </p:txBody>
      </p:sp>
      <p:sp>
        <p:nvSpPr>
          <p:cNvPr id="87" name="Rectangle 86"/>
          <p:cNvSpPr/>
          <p:nvPr/>
        </p:nvSpPr>
        <p:spPr bwMode="auto">
          <a:xfrm>
            <a:off x="956434" y="3501785"/>
            <a:ext cx="8468522" cy="436728"/>
          </a:xfrm>
          <a:prstGeom prst="rect">
            <a:avLst/>
          </a:prstGeom>
          <a:noFill/>
          <a:ln w="12700">
            <a:solidFill>
              <a:schemeClr val="tx1">
                <a:lumMod val="50000"/>
                <a:lumOff val="50000"/>
              </a:schemeClr>
            </a:solidFill>
            <a:prstDash val="dash"/>
            <a:round/>
            <a:headEnd/>
            <a:tailEnd/>
          </a:ln>
        </p:spPr>
        <p:txBody>
          <a:bodyPr rtlCol="0" anchor="ctr"/>
          <a:lstStyle/>
          <a:p>
            <a:pPr algn="ctr"/>
            <a:r>
              <a:rPr lang="en-US" b="1" dirty="0">
                <a:solidFill>
                  <a:prstClr val="black"/>
                </a:solidFill>
                <a:latin typeface="Arial" panose="020B0604020202020204" pitchFamily="34" charset="0"/>
                <a:ea typeface="Segoe UI" panose="020B0502040204020203" pitchFamily="34" charset="0"/>
                <a:cs typeface="Arial" panose="020B0604020202020204" pitchFamily="34" charset="0"/>
              </a:rPr>
              <a:t>Analytics &amp; Reporting Data Marts</a:t>
            </a:r>
          </a:p>
        </p:txBody>
      </p:sp>
      <p:sp>
        <p:nvSpPr>
          <p:cNvPr id="88" name="Down Arrow 87"/>
          <p:cNvSpPr/>
          <p:nvPr/>
        </p:nvSpPr>
        <p:spPr bwMode="auto">
          <a:xfrm rot="10800000">
            <a:off x="4927251" y="3968088"/>
            <a:ext cx="368393" cy="28203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89" name="Down Arrow 88"/>
          <p:cNvSpPr/>
          <p:nvPr/>
        </p:nvSpPr>
        <p:spPr bwMode="auto">
          <a:xfrm rot="10800000">
            <a:off x="8037002" y="3968088"/>
            <a:ext cx="368393" cy="28203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90" name="Down Arrow 89"/>
          <p:cNvSpPr/>
          <p:nvPr/>
        </p:nvSpPr>
        <p:spPr bwMode="auto">
          <a:xfrm rot="10800000">
            <a:off x="1891410" y="3958986"/>
            <a:ext cx="368393" cy="28203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91" name="Rectangle 90"/>
          <p:cNvSpPr/>
          <p:nvPr/>
        </p:nvSpPr>
        <p:spPr bwMode="auto">
          <a:xfrm>
            <a:off x="7620782" y="1605335"/>
            <a:ext cx="1782057" cy="1562154"/>
          </a:xfrm>
          <a:prstGeom prst="rect">
            <a:avLst/>
          </a:prstGeom>
          <a:solidFill>
            <a:srgbClr val="A2C639">
              <a:alpha val="89804"/>
            </a:srgbClr>
          </a:solidFill>
          <a:ln>
            <a:noFill/>
            <a:headEnd/>
            <a:tailEn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400" b="1" dirty="0">
              <a:solidFill>
                <a:prstClr val="white"/>
              </a:solidFill>
              <a:latin typeface="Arial" panose="020B0604020202020204" pitchFamily="34" charset="0"/>
              <a:ea typeface="Segoe UI" panose="020B0502040204020203" pitchFamily="34" charset="0"/>
              <a:cs typeface="Arial" panose="020B0604020202020204" pitchFamily="34" charset="0"/>
            </a:endParaRPr>
          </a:p>
          <a:p>
            <a:pPr algn="ctr"/>
            <a:endPar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Text mining,</a:t>
            </a: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Predictive Models,</a:t>
            </a: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Optimization,</a:t>
            </a: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Experiment Design</a:t>
            </a:r>
          </a:p>
        </p:txBody>
      </p:sp>
      <p:sp>
        <p:nvSpPr>
          <p:cNvPr id="92" name="Down Arrow 91"/>
          <p:cNvSpPr/>
          <p:nvPr/>
        </p:nvSpPr>
        <p:spPr bwMode="auto">
          <a:xfrm rot="10800000">
            <a:off x="1638597" y="3178798"/>
            <a:ext cx="368393" cy="282037"/>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3" name="Down Arrow 92"/>
          <p:cNvSpPr/>
          <p:nvPr/>
        </p:nvSpPr>
        <p:spPr bwMode="auto">
          <a:xfrm rot="10800000">
            <a:off x="3868269" y="3178798"/>
            <a:ext cx="368393" cy="282037"/>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4" name="Down Arrow 93"/>
          <p:cNvSpPr/>
          <p:nvPr/>
        </p:nvSpPr>
        <p:spPr bwMode="auto">
          <a:xfrm rot="10800000">
            <a:off x="6097941" y="3178798"/>
            <a:ext cx="368393" cy="282037"/>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5" name="Down Arrow 94"/>
          <p:cNvSpPr/>
          <p:nvPr/>
        </p:nvSpPr>
        <p:spPr bwMode="auto">
          <a:xfrm rot="10800000">
            <a:off x="8327614" y="3178798"/>
            <a:ext cx="368393" cy="282037"/>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6" name="Rectangle 95"/>
          <p:cNvSpPr/>
          <p:nvPr/>
        </p:nvSpPr>
        <p:spPr>
          <a:xfrm>
            <a:off x="7573215" y="1618983"/>
            <a:ext cx="1877181" cy="307777"/>
          </a:xfrm>
          <a:prstGeom prst="rect">
            <a:avLst/>
          </a:prstGeom>
        </p:spPr>
        <p:txBody>
          <a:bodyPr wrap="none">
            <a:spAutoFit/>
          </a:bodyPr>
          <a:lstStyle/>
          <a:p>
            <a:pPr algn="ct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Advanced Analytics</a:t>
            </a:r>
          </a:p>
        </p:txBody>
      </p:sp>
      <p:pic>
        <p:nvPicPr>
          <p:cNvPr id="97" name="Picture 2"/>
          <p:cNvPicPr>
            <a:picLocks noChangeAspect="1" noChangeArrowheads="1"/>
          </p:cNvPicPr>
          <p:nvPr/>
        </p:nvPicPr>
        <p:blipFill rotWithShape="1">
          <a:blip r:embed="rId3" cstate="print">
            <a:clrChange>
              <a:clrFrom>
                <a:srgbClr val="F9F9F9"/>
              </a:clrFrom>
              <a:clrTo>
                <a:srgbClr val="F9F9F9">
                  <a:alpha val="0"/>
                </a:srgbClr>
              </a:clrTo>
            </a:clrChange>
            <a:extLst>
              <a:ext uri="{28A0092B-C50C-407E-A947-70E740481C1C}">
                <a14:useLocalDpi xmlns:a14="http://schemas.microsoft.com/office/drawing/2010/main" val="0"/>
              </a:ext>
            </a:extLst>
          </a:blip>
          <a:srcRect l="11781" r="41463"/>
          <a:stretch/>
        </p:blipFill>
        <p:spPr bwMode="auto">
          <a:xfrm>
            <a:off x="1423637" y="804805"/>
            <a:ext cx="798305" cy="731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8"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3639" y="771313"/>
            <a:ext cx="79830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9" name="Rectangle 98"/>
          <p:cNvSpPr/>
          <p:nvPr/>
        </p:nvSpPr>
        <p:spPr bwMode="auto">
          <a:xfrm>
            <a:off x="966380" y="1605335"/>
            <a:ext cx="1782057" cy="1562154"/>
          </a:xfrm>
          <a:prstGeom prst="rect">
            <a:avLst/>
          </a:prstGeom>
          <a:solidFill>
            <a:srgbClr val="A2C639">
              <a:alpha val="89804"/>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Visualization</a:t>
            </a:r>
          </a:p>
          <a:p>
            <a:pPr algn="ctr"/>
            <a:endParaRPr lang="en-US" sz="900" b="1" dirty="0">
              <a:solidFill>
                <a:prstClr val="white"/>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Exec. Dashboards, Integrated Marketing &amp; Social Media Dashboards,</a:t>
            </a: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Infographics</a:t>
            </a:r>
          </a:p>
        </p:txBody>
      </p:sp>
      <p:sp>
        <p:nvSpPr>
          <p:cNvPr id="100" name="Rectangle 99"/>
          <p:cNvSpPr/>
          <p:nvPr/>
        </p:nvSpPr>
        <p:spPr bwMode="auto">
          <a:xfrm>
            <a:off x="3184514" y="1605335"/>
            <a:ext cx="1782057" cy="1562154"/>
          </a:xfrm>
          <a:prstGeom prst="rect">
            <a:avLst/>
          </a:prstGeom>
          <a:solidFill>
            <a:srgbClr val="A2C639">
              <a:alpha val="89804"/>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Reporting</a:t>
            </a:r>
          </a:p>
          <a:p>
            <a:pPr algn="ctr"/>
            <a:endParaRPr lang="en-US" sz="1100" dirty="0">
              <a:solidFill>
                <a:prstClr val="white"/>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Canned Reports Development &amp; Refresh, Ad-hoc Reporting, Data Pulls</a:t>
            </a:r>
          </a:p>
        </p:txBody>
      </p:sp>
      <p:sp>
        <p:nvSpPr>
          <p:cNvPr id="101" name="Rectangle 100"/>
          <p:cNvSpPr/>
          <p:nvPr/>
        </p:nvSpPr>
        <p:spPr bwMode="auto">
          <a:xfrm>
            <a:off x="5402648" y="1605335"/>
            <a:ext cx="1782057" cy="1562154"/>
          </a:xfrm>
          <a:prstGeom prst="rect">
            <a:avLst/>
          </a:prstGeom>
          <a:solidFill>
            <a:srgbClr val="A2C639">
              <a:alpha val="89804"/>
            </a:srgbClr>
          </a:solidFill>
          <a:ln>
            <a:noFill/>
            <a:headEnd/>
            <a:tailEn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Data Exploration</a:t>
            </a:r>
          </a:p>
          <a:p>
            <a:pPr algn="ctr"/>
            <a:endParaRPr lang="en-US" sz="1400" dirty="0">
              <a:solidFill>
                <a:prstClr val="white"/>
              </a:solidFill>
              <a:latin typeface="Arial" panose="020B0604020202020204" pitchFamily="34" charset="0"/>
              <a:ea typeface="Segoe UI" panose="020B0502040204020203" pitchFamily="34" charset="0"/>
              <a:cs typeface="Arial" panose="020B0604020202020204" pitchFamily="34" charset="0"/>
            </a:endParaRPr>
          </a:p>
          <a:p>
            <a:pPr algn="ct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Root Cause Analysis, Unstructured Data Analysis, Segmentation,</a:t>
            </a:r>
          </a:p>
        </p:txBody>
      </p:sp>
      <p:pic>
        <p:nvPicPr>
          <p:cNvPr id="10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3312" y="765508"/>
            <a:ext cx="79830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 name="Picture 8" descr="http://horizonsoftech.net/wp-content/uploads/2013/12/reporting.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8657"/>
          <a:stretch/>
        </p:blipFill>
        <p:spPr bwMode="auto">
          <a:xfrm>
            <a:off x="5909125" y="797796"/>
            <a:ext cx="770321" cy="650440"/>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1143" y="737817"/>
            <a:ext cx="79830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5" name="Picture 9"/>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667" b="97000" l="10000" r="90000"/>
                    </a14:imgEffect>
                  </a14:imgLayer>
                </a14:imgProps>
              </a:ext>
              <a:ext uri="{28A0092B-C50C-407E-A947-70E740481C1C}">
                <a14:useLocalDpi xmlns:a14="http://schemas.microsoft.com/office/drawing/2010/main" val="0"/>
              </a:ext>
            </a:extLst>
          </a:blip>
          <a:srcRect/>
          <a:stretch>
            <a:fillRect/>
          </a:stretch>
        </p:blipFill>
        <p:spPr bwMode="auto">
          <a:xfrm>
            <a:off x="3615206" y="870268"/>
            <a:ext cx="920671" cy="6005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6" name="Picture 12" descr="http://www.sas.com/content/dam/SAS/en_us/image/sas-com/icons/navmenu/operational-analytics-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23437" y="780189"/>
            <a:ext cx="761871" cy="762070"/>
          </a:xfrm>
          <a:prstGeom prst="rect">
            <a:avLst/>
          </a:prstGeom>
          <a:noFill/>
          <a:extLst>
            <a:ext uri="{909E8E84-426E-40dd-AFC4-6F175D3DCCD1}">
              <a14:hiddenFill xmlns="" xmlns:a14="http://schemas.microsoft.com/office/drawing/2010/main">
                <a:solidFill>
                  <a:srgbClr val="FFFFFF"/>
                </a:solidFill>
              </a14:hiddenFill>
            </a:ext>
          </a:extLst>
        </p:spPr>
      </p:pic>
      <p:pic>
        <p:nvPicPr>
          <p:cNvPr id="107"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5224" y="761973"/>
            <a:ext cx="79830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8" name="Rectangle 107"/>
          <p:cNvSpPr/>
          <p:nvPr/>
        </p:nvSpPr>
        <p:spPr>
          <a:xfrm>
            <a:off x="10111144" y="782884"/>
            <a:ext cx="1438407" cy="307777"/>
          </a:xfrm>
          <a:prstGeom prst="rect">
            <a:avLst/>
          </a:prstGeom>
        </p:spPr>
        <p:txBody>
          <a:bodyPr wrap="none">
            <a:spAutoFit/>
          </a:bodyPr>
          <a:lstStyle/>
          <a:p>
            <a:pPr algn="ctr"/>
            <a:r>
              <a:rPr lang="en-US" sz="1400" b="1" u="sng" dirty="0">
                <a:solidFill>
                  <a:prstClr val="black"/>
                </a:solidFill>
                <a:latin typeface="Segoe UI" panose="020B0502040204020203" pitchFamily="34" charset="0"/>
                <a:ea typeface="Segoe UI" panose="020B0502040204020203" pitchFamily="34" charset="0"/>
                <a:cs typeface="Segoe UI" panose="020B0502040204020203" pitchFamily="34" charset="0"/>
              </a:rPr>
              <a:t>Analytics Tools</a:t>
            </a:r>
          </a:p>
        </p:txBody>
      </p:sp>
      <p:sp>
        <p:nvSpPr>
          <p:cNvPr id="109" name="Rectangle 108"/>
          <p:cNvSpPr/>
          <p:nvPr/>
        </p:nvSpPr>
        <p:spPr>
          <a:xfrm>
            <a:off x="10313666" y="1511083"/>
            <a:ext cx="1033361" cy="307777"/>
          </a:xfrm>
          <a:prstGeom prst="rect">
            <a:avLst/>
          </a:prstGeom>
        </p:spPr>
        <p:txBody>
          <a:bodyPr wrap="none">
            <a:spAutoFit/>
          </a:bodyPr>
          <a:lstStyle/>
          <a:p>
            <a:pPr algn="ctr"/>
            <a:r>
              <a:rPr lang="en-US" sz="1400" b="1" u="sng" dirty="0">
                <a:solidFill>
                  <a:prstClr val="black"/>
                </a:solidFill>
                <a:latin typeface="Segoe UI" panose="020B0502040204020203" pitchFamily="34" charset="0"/>
                <a:ea typeface="Segoe UI" panose="020B0502040204020203" pitchFamily="34" charset="0"/>
                <a:cs typeface="Segoe UI" panose="020B0502040204020203" pitchFamily="34" charset="0"/>
              </a:rPr>
              <a:t>Reporting</a:t>
            </a:r>
          </a:p>
        </p:txBody>
      </p:sp>
      <p:sp>
        <p:nvSpPr>
          <p:cNvPr id="110" name="Rectangle 109"/>
          <p:cNvSpPr/>
          <p:nvPr/>
        </p:nvSpPr>
        <p:spPr>
          <a:xfrm>
            <a:off x="10197798" y="2183970"/>
            <a:ext cx="1265090" cy="307777"/>
          </a:xfrm>
          <a:prstGeom prst="rect">
            <a:avLst/>
          </a:prstGeom>
        </p:spPr>
        <p:txBody>
          <a:bodyPr wrap="none">
            <a:spAutoFit/>
          </a:bodyPr>
          <a:lstStyle/>
          <a:p>
            <a:pPr algn="ctr"/>
            <a:r>
              <a:rPr lang="en-US" sz="1400" b="1" u="sng" dirty="0">
                <a:solidFill>
                  <a:prstClr val="black"/>
                </a:solidFill>
                <a:latin typeface="Segoe UI" panose="020B0502040204020203" pitchFamily="34" charset="0"/>
                <a:ea typeface="Segoe UI" panose="020B0502040204020203" pitchFamily="34" charset="0"/>
                <a:cs typeface="Segoe UI" panose="020B0502040204020203" pitchFamily="34" charset="0"/>
              </a:rPr>
              <a:t>Visualization</a:t>
            </a:r>
          </a:p>
        </p:txBody>
      </p:sp>
      <p:sp>
        <p:nvSpPr>
          <p:cNvPr id="111" name="Rectangle 110"/>
          <p:cNvSpPr/>
          <p:nvPr/>
        </p:nvSpPr>
        <p:spPr>
          <a:xfrm>
            <a:off x="10131390" y="3143471"/>
            <a:ext cx="1394805" cy="307777"/>
          </a:xfrm>
          <a:prstGeom prst="rect">
            <a:avLst/>
          </a:prstGeom>
        </p:spPr>
        <p:txBody>
          <a:bodyPr wrap="none">
            <a:spAutoFit/>
          </a:bodyPr>
          <a:lstStyle/>
          <a:p>
            <a:pPr algn="ctr"/>
            <a:r>
              <a:rPr lang="en-US" sz="1400" b="1" u="sng" dirty="0">
                <a:solidFill>
                  <a:prstClr val="black"/>
                </a:solidFill>
                <a:latin typeface="Segoe UI" panose="020B0502040204020203" pitchFamily="34" charset="0"/>
                <a:ea typeface="Segoe UI" panose="020B0502040204020203" pitchFamily="34" charset="0"/>
                <a:cs typeface="Segoe UI" panose="020B0502040204020203" pitchFamily="34" charset="0"/>
              </a:rPr>
              <a:t>Big Data Tools</a:t>
            </a:r>
          </a:p>
        </p:txBody>
      </p:sp>
      <p:pic>
        <p:nvPicPr>
          <p:cNvPr id="112" name="Picture 53" descr="http://developer.marklogic.com/media/elephant_rgb-TRANS_sm.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98694" y="5220948"/>
            <a:ext cx="767128" cy="548640"/>
          </a:xfrm>
          <a:prstGeom prst="rect">
            <a:avLst/>
          </a:prstGeom>
          <a:noFill/>
          <a:extLst>
            <a:ext uri="{909E8E84-426E-40dd-AFC4-6F175D3DCCD1}">
              <a14:hiddenFill xmlns="" xmlns:a14="http://schemas.microsoft.com/office/drawing/2010/main">
                <a:solidFill>
                  <a:srgbClr val="FFFFFF"/>
                </a:solidFill>
              </a14:hiddenFill>
            </a:ext>
          </a:extLst>
        </p:spPr>
      </p:pic>
      <p:pic>
        <p:nvPicPr>
          <p:cNvPr id="113" name="Picture 55" descr="http://www.jumpcloud.com/wp-content/uploads/2014/03/Gnip-logo-hi-re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29022" y="4056423"/>
            <a:ext cx="507869" cy="365760"/>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57" descr="http://readingroom.com.au/news/radian6logo.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6774" l="2256" r="100000">
                        <a14:foregroundMark x1="38722" y1="69892" x2="38722" y2="69892"/>
                        <a14:foregroundMark x1="45865" y1="66667" x2="45865" y2="66667"/>
                        <a14:foregroundMark x1="52632" y1="66667" x2="52632" y2="66667"/>
                        <a14:foregroundMark x1="61654" y1="62366" x2="61654" y2="62366"/>
                        <a14:foregroundMark x1="62782" y1="50538" x2="62782" y2="50538"/>
                        <a14:foregroundMark x1="55639" y1="63441" x2="55639" y2="63441"/>
                        <a14:foregroundMark x1="66165" y1="69892" x2="66165" y2="69892"/>
                        <a14:foregroundMark x1="66917" y1="46237" x2="66917" y2="46237"/>
                        <a14:foregroundMark x1="71429" y1="59140" x2="71429" y2="59140"/>
                        <a14:foregroundMark x1="76692" y1="63441" x2="76692" y2="63441"/>
                        <a14:foregroundMark x1="81203" y1="65591" x2="81203" y2="65591"/>
                        <a14:foregroundMark x1="86466" y1="65591" x2="86466" y2="65591"/>
                        <a14:foregroundMark x1="92481" y1="52688" x2="92481" y2="52688"/>
                        <a14:foregroundMark x1="96992" y1="62366" x2="96992" y2="62366"/>
                        <a14:foregroundMark x1="92481" y1="70968" x2="92481" y2="70968"/>
                        <a14:foregroundMark x1="75188" y1="78495" x2="75188" y2="78495"/>
                        <a14:foregroundMark x1="83835" y1="58065" x2="83835" y2="58065"/>
                        <a14:foregroundMark x1="76692" y1="58065" x2="76692" y2="58065"/>
                        <a14:foregroundMark x1="49624" y1="58065" x2="49624" y2="58065"/>
                        <a14:foregroundMark x1="58647" y1="58065" x2="58647" y2="58065"/>
                        <a14:foregroundMark x1="62406" y1="44086" x2="62406" y2="44086"/>
                      </a14:backgroundRemoval>
                    </a14:imgEffect>
                  </a14:imgLayer>
                </a14:imgProps>
              </a:ext>
              <a:ext uri="{28A0092B-C50C-407E-A947-70E740481C1C}">
                <a14:useLocalDpi xmlns:a14="http://schemas.microsoft.com/office/drawing/2010/main" val="0"/>
              </a:ext>
            </a:extLst>
          </a:blip>
          <a:srcRect/>
          <a:stretch>
            <a:fillRect/>
          </a:stretch>
        </p:blipFill>
        <p:spPr bwMode="auto">
          <a:xfrm>
            <a:off x="10021301" y="4037173"/>
            <a:ext cx="1045880" cy="365760"/>
          </a:xfrm>
          <a:prstGeom prst="rect">
            <a:avLst/>
          </a:prstGeom>
          <a:noFill/>
          <a:extLst>
            <a:ext uri="{909E8E84-426E-40dd-AFC4-6F175D3DCCD1}">
              <a14:hiddenFill xmlns="" xmlns:a14="http://schemas.microsoft.com/office/drawing/2010/main">
                <a:solidFill>
                  <a:srgbClr val="FFFFFF"/>
                </a:solidFill>
              </a14:hiddenFill>
            </a:ext>
          </a:extLst>
        </p:spPr>
      </p:pic>
      <p:pic>
        <p:nvPicPr>
          <p:cNvPr id="116" name="Picture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79196" y="1796565"/>
            <a:ext cx="1875460" cy="274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7" name="Picture 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3272" y="2563501"/>
            <a:ext cx="3221779" cy="700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8" name="Picture 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82021" y="3442369"/>
            <a:ext cx="1967764" cy="365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9" name="Picture 6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89217" y="1059491"/>
            <a:ext cx="1828325" cy="3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0" name="Picture 66" descr="https://cdn1.iconfinder.com/data/icons/devine_icons/512/PNG/System%20and%20Internet/Mouse%20and%20input.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49599" y="4452442"/>
            <a:ext cx="274248"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21" name="Picture 70" descr="http://icons.iconarchive.com/icons/visualpharm/icons8-metro-style/512/Social-Networks-Twitter-icon.png"/>
          <p:cNvPicPr>
            <a:picLocks noChangeAspect="1" noChangeArrowheads="1"/>
          </p:cNvPicPr>
          <p:nvPr/>
        </p:nvPicPr>
        <p:blipFill>
          <a:blip r:embed="rId18" cstate="print">
            <a:extLst>
              <a:ext uri="{BEBA8EAE-BF5A-486C-A8C5-ECC9F3942E4B}">
                <a14:imgProps xmlns:a14="http://schemas.microsoft.com/office/drawing/2010/main">
                  <a14:imgLayer r:embed="rId19">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549599" y="5056761"/>
            <a:ext cx="274248"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22" name="Picture 76" descr="http://d7.cce.oregonstate.edu/sites/cce.oregonstate.edu/files/images/facilities-icon_0.png"/>
          <p:cNvPicPr>
            <a:picLocks noChangeAspect="1" noChangeArrowheads="1"/>
          </p:cNvPicPr>
          <p:nvPr/>
        </p:nvPicPr>
        <p:blipFill>
          <a:blip r:embed="rId20" cstate="print">
            <a:biLevel thresh="75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49599" y="5642128"/>
            <a:ext cx="274248"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23" name="Picture 78" descr="http://www.finserv.in/v2/images/ic1.png"/>
          <p:cNvPicPr>
            <a:picLocks noChangeAspect="1" noChangeArrowheads="1"/>
          </p:cNvPicPr>
          <p:nvPr/>
        </p:nvPicPr>
        <p:blipFill>
          <a:blip r:embed="rId22" cstate="print">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49599" y="6228602"/>
            <a:ext cx="274248"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124"/>
          <p:cNvPicPr>
            <a:picLocks noChangeAspect="1"/>
          </p:cNvPicPr>
          <p:nvPr/>
        </p:nvPicPr>
        <p:blipFill>
          <a:blip r:embed="rId24"/>
          <a:stretch>
            <a:fillRect/>
          </a:stretch>
        </p:blipFill>
        <p:spPr>
          <a:xfrm>
            <a:off x="9884501" y="5414204"/>
            <a:ext cx="1400438" cy="238711"/>
          </a:xfrm>
          <a:prstGeom prst="rect">
            <a:avLst/>
          </a:prstGeom>
        </p:spPr>
      </p:pic>
      <p:pic>
        <p:nvPicPr>
          <p:cNvPr id="126" name="Picture 125"/>
          <p:cNvPicPr>
            <a:picLocks noChangeAspect="1"/>
          </p:cNvPicPr>
          <p:nvPr/>
        </p:nvPicPr>
        <p:blipFill>
          <a:blip r:embed="rId25"/>
          <a:stretch>
            <a:fillRect/>
          </a:stretch>
        </p:blipFill>
        <p:spPr>
          <a:xfrm>
            <a:off x="10060029" y="4465267"/>
            <a:ext cx="1663806" cy="817559"/>
          </a:xfrm>
          <a:prstGeom prst="rect">
            <a:avLst/>
          </a:prstGeom>
        </p:spPr>
      </p:pic>
      <p:sp>
        <p:nvSpPr>
          <p:cNvPr id="127" name="Rounded Rectangle 126"/>
          <p:cNvSpPr/>
          <p:nvPr/>
        </p:nvSpPr>
        <p:spPr bwMode="auto">
          <a:xfrm>
            <a:off x="9799261" y="665042"/>
            <a:ext cx="2269802" cy="5152672"/>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28" name="Straight Connector 127"/>
          <p:cNvCxnSpPr/>
          <p:nvPr/>
        </p:nvCxnSpPr>
        <p:spPr>
          <a:xfrm>
            <a:off x="10014851" y="3919961"/>
            <a:ext cx="1849378" cy="0"/>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8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55" name="Shape 255"/>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marL="0" marR="0" lvl="0" indent="-177800" algn="ctr" rtl="0">
              <a:lnSpc>
                <a:spcPct val="90000"/>
              </a:lnSpc>
              <a:spcBef>
                <a:spcPts val="0"/>
              </a:spcBef>
              <a:buClr>
                <a:schemeClr val="lt1"/>
              </a:buClr>
              <a:buSzPct val="100000"/>
              <a:buFont typeface="Arial"/>
              <a:buNone/>
            </a:pPr>
            <a:r>
              <a:rPr lang="en-US" sz="2800" b="0" i="0" u="none" strike="noStrike" cap="none" dirty="0">
                <a:solidFill>
                  <a:schemeClr val="lt1"/>
                </a:solidFill>
                <a:ea typeface="Arial"/>
                <a:sym typeface="Arial"/>
              </a:rPr>
              <a:t>Tools &amp; Partnerships</a:t>
            </a:r>
          </a:p>
        </p:txBody>
      </p:sp>
      <p:sp>
        <p:nvSpPr>
          <p:cNvPr id="24" name="Rectangle 23"/>
          <p:cNvSpPr/>
          <p:nvPr/>
        </p:nvSpPr>
        <p:spPr>
          <a:xfrm>
            <a:off x="329973" y="818187"/>
            <a:ext cx="3867952" cy="618713"/>
          </a:xfrm>
          <a:prstGeom prst="rect">
            <a:avLst/>
          </a:prstGeom>
          <a:solidFill>
            <a:srgbClr val="095879"/>
          </a:solidFill>
          <a:ln>
            <a:solidFill>
              <a:srgbClr val="0958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Engineering</a:t>
            </a: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p:cNvSpPr/>
          <p:nvPr/>
        </p:nvSpPr>
        <p:spPr>
          <a:xfrm>
            <a:off x="4779809" y="818187"/>
            <a:ext cx="3833218" cy="618713"/>
          </a:xfrm>
          <a:prstGeom prst="rect">
            <a:avLst/>
          </a:prstGeom>
          <a:solidFill>
            <a:srgbClr val="095879"/>
          </a:solidFill>
          <a:ln>
            <a:solidFill>
              <a:srgbClr val="0958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Science &amp; Modelling</a:t>
            </a: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p:cNvSpPr/>
          <p:nvPr/>
        </p:nvSpPr>
        <p:spPr>
          <a:xfrm>
            <a:off x="4779809" y="1532877"/>
            <a:ext cx="3833218" cy="34682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525" y="1669562"/>
            <a:ext cx="757101" cy="574353"/>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514" y="1679598"/>
            <a:ext cx="979807" cy="423700"/>
          </a:xfrm>
          <a:prstGeom prst="rect">
            <a:avLst/>
          </a:prstGeom>
        </p:spPr>
      </p:pic>
      <p:sp>
        <p:nvSpPr>
          <p:cNvPr id="29" name="Rectangle 28"/>
          <p:cNvSpPr/>
          <p:nvPr/>
        </p:nvSpPr>
        <p:spPr>
          <a:xfrm>
            <a:off x="9193163" y="818187"/>
            <a:ext cx="2614412" cy="618713"/>
          </a:xfrm>
          <a:prstGeom prst="rect">
            <a:avLst/>
          </a:prstGeom>
          <a:solidFill>
            <a:srgbClr val="095879"/>
          </a:solidFill>
          <a:ln>
            <a:solidFill>
              <a:srgbClr val="0958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Visualization</a:t>
            </a: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9193163" y="1532878"/>
            <a:ext cx="2614412" cy="3468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329973" y="1504550"/>
            <a:ext cx="3867952" cy="34965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113" y="1598884"/>
            <a:ext cx="1481810" cy="522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295" y="3045975"/>
            <a:ext cx="1121401" cy="34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1858" y="3556002"/>
            <a:ext cx="670602" cy="670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427" y="2116233"/>
            <a:ext cx="1670258" cy="586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descr="C:\Users\rkova\Desktop\Cisco-POC slides\279px-Cassandra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7761" y="2740603"/>
            <a:ext cx="632989" cy="656559"/>
          </a:xfrm>
          <a:prstGeom prst="rect">
            <a:avLst/>
          </a:prstGeom>
          <a:ln w="25400">
            <a:solidFill>
              <a:schemeClr val="bg2">
                <a:lumMod val="25000"/>
              </a:schemeClr>
            </a:solidFill>
            <a:tailEnd type="arrow"/>
          </a:ln>
          <a:extLst>
            <a:ext uri="{909E8E84-426E-40DD-AFC4-6F175D3DCCD1}">
              <a14:hiddenFill xmlns:a14="http://schemas.microsoft.com/office/drawing/2010/main">
                <a:solidFill>
                  <a:srgbClr val="FFFFFF"/>
                </a:solidFill>
              </a14:hiddenFill>
            </a:ext>
          </a:extLst>
        </p:spPr>
      </p:pic>
      <p:pic>
        <p:nvPicPr>
          <p:cNvPr id="37"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019" y="3740215"/>
            <a:ext cx="1571048" cy="324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descr="http://imasters.expert/wp-content/uploads/2014/10/logo-mongodb.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800000" flipV="1">
            <a:off x="2067878" y="2003965"/>
            <a:ext cx="546136" cy="50326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Users\rkova\Desktop\Cisco-POC slides\mantle-mahout.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40" t="16296" r="19641" b="12222"/>
          <a:stretch/>
        </p:blipFill>
        <p:spPr bwMode="auto">
          <a:xfrm>
            <a:off x="6527162" y="2290299"/>
            <a:ext cx="1318318" cy="61209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upload.wikimedia.org/wikipedia/commons/e/ea/Spark-logo-192x100p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7939" y="2391858"/>
            <a:ext cx="1045923" cy="5447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ttp://www.editoreye.com/article-upload/view/1329652/0xdata___Makers_of_H2O.png?width=380&amp;height=34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08872" y="1640110"/>
            <a:ext cx="1045684" cy="52009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15">
            <a:clrChange>
              <a:clrFrom>
                <a:srgbClr val="000000"/>
              </a:clrFrom>
              <a:clrTo>
                <a:srgbClr val="000000">
                  <a:alpha val="0"/>
                </a:srgbClr>
              </a:clrTo>
            </a:clrChange>
          </a:blip>
          <a:stretch>
            <a:fillRect/>
          </a:stretch>
        </p:blipFill>
        <p:spPr>
          <a:xfrm>
            <a:off x="9347310" y="1582281"/>
            <a:ext cx="547176" cy="473596"/>
          </a:xfrm>
          <a:prstGeom prst="rect">
            <a:avLst/>
          </a:prstGeom>
        </p:spPr>
      </p:pic>
      <p:pic>
        <p:nvPicPr>
          <p:cNvPr id="44" name="Picture 43"/>
          <p:cNvPicPr>
            <a:picLocks noChangeAspect="1"/>
          </p:cNvPicPr>
          <p:nvPr/>
        </p:nvPicPr>
        <p:blipFill>
          <a:blip r:embed="rId16">
            <a:clrChange>
              <a:clrFrom>
                <a:srgbClr val="000000"/>
              </a:clrFrom>
              <a:clrTo>
                <a:srgbClr val="000000">
                  <a:alpha val="0"/>
                </a:srgbClr>
              </a:clrTo>
            </a:clrChange>
          </a:blip>
          <a:stretch>
            <a:fillRect/>
          </a:stretch>
        </p:blipFill>
        <p:spPr>
          <a:xfrm>
            <a:off x="10285539" y="1763449"/>
            <a:ext cx="1363985" cy="363075"/>
          </a:xfrm>
          <a:prstGeom prst="rect">
            <a:avLst/>
          </a:prstGeom>
        </p:spPr>
      </p:pic>
      <p:pic>
        <p:nvPicPr>
          <p:cNvPr id="45" name="Picture 44"/>
          <p:cNvPicPr>
            <a:picLocks noChangeAspect="1"/>
          </p:cNvPicPr>
          <p:nvPr/>
        </p:nvPicPr>
        <p:blipFill>
          <a:blip r:embed="rId17">
            <a:clrChange>
              <a:clrFrom>
                <a:srgbClr val="000000"/>
              </a:clrFrom>
              <a:clrTo>
                <a:srgbClr val="000000">
                  <a:alpha val="0"/>
                </a:srgbClr>
              </a:clrTo>
            </a:clrChange>
          </a:blip>
          <a:stretch>
            <a:fillRect/>
          </a:stretch>
        </p:blipFill>
        <p:spPr>
          <a:xfrm>
            <a:off x="9341950" y="2826371"/>
            <a:ext cx="1182577" cy="423781"/>
          </a:xfrm>
          <a:prstGeom prst="rect">
            <a:avLst/>
          </a:prstGeom>
        </p:spPr>
      </p:pic>
      <p:grpSp>
        <p:nvGrpSpPr>
          <p:cNvPr id="46" name="Group 45"/>
          <p:cNvGrpSpPr/>
          <p:nvPr/>
        </p:nvGrpSpPr>
        <p:grpSpPr>
          <a:xfrm>
            <a:off x="10656980" y="2227739"/>
            <a:ext cx="992544" cy="961964"/>
            <a:chOff x="10777836" y="2418298"/>
            <a:chExt cx="1067102" cy="1342795"/>
          </a:xfrm>
        </p:grpSpPr>
        <p:pic>
          <p:nvPicPr>
            <p:cNvPr id="47" name="Picture 4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77836" y="2418298"/>
              <a:ext cx="1067102" cy="1067102"/>
            </a:xfrm>
            <a:prstGeom prst="rect">
              <a:avLst/>
            </a:prstGeom>
          </p:spPr>
        </p:pic>
        <p:sp>
          <p:nvSpPr>
            <p:cNvPr id="48" name="TextBox 47"/>
            <p:cNvSpPr txBox="1"/>
            <p:nvPr/>
          </p:nvSpPr>
          <p:spPr>
            <a:xfrm>
              <a:off x="10947042" y="3453316"/>
              <a:ext cx="8978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Tableau</a:t>
              </a:r>
              <a:endParaRPr kumimoji="0" lang="en-IN" sz="18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49" name="Picture 48"/>
          <p:cNvPicPr>
            <a:picLocks noChangeAspect="1"/>
          </p:cNvPicPr>
          <p:nvPr/>
        </p:nvPicPr>
        <p:blipFill>
          <a:blip r:embed="rId19">
            <a:clrChange>
              <a:clrFrom>
                <a:srgbClr val="000000"/>
              </a:clrFrom>
              <a:clrTo>
                <a:srgbClr val="000000">
                  <a:alpha val="0"/>
                </a:srgbClr>
              </a:clrTo>
            </a:clrChange>
          </a:blip>
          <a:stretch>
            <a:fillRect/>
          </a:stretch>
        </p:blipFill>
        <p:spPr>
          <a:xfrm>
            <a:off x="2687502" y="1606956"/>
            <a:ext cx="1384272" cy="521099"/>
          </a:xfrm>
          <a:prstGeom prst="rect">
            <a:avLst/>
          </a:prstGeom>
        </p:spPr>
      </p:pic>
      <p:pic>
        <p:nvPicPr>
          <p:cNvPr id="50" name="Picture 2" descr="http://www.computertrainingsonline.com/wp-content/uploads/2015/01/Informatica.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53623" y="2528781"/>
            <a:ext cx="1318151" cy="44861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21"/>
          <a:stretch>
            <a:fillRect/>
          </a:stretch>
        </p:blipFill>
        <p:spPr>
          <a:xfrm>
            <a:off x="3169303" y="3129311"/>
            <a:ext cx="779807" cy="848719"/>
          </a:xfrm>
          <a:prstGeom prst="rect">
            <a:avLst/>
          </a:prstGeom>
        </p:spPr>
      </p:pic>
      <p:pic>
        <p:nvPicPr>
          <p:cNvPr id="52" name="Picture 5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23926" y="2881722"/>
            <a:ext cx="1192358" cy="655797"/>
          </a:xfrm>
          <a:prstGeom prst="rect">
            <a:avLst/>
          </a:prstGeom>
        </p:spPr>
      </p:pic>
      <p:pic>
        <p:nvPicPr>
          <p:cNvPr id="53" name="Picture 52"/>
          <p:cNvPicPr>
            <a:picLocks noChangeAspect="1"/>
          </p:cNvPicPr>
          <p:nvPr/>
        </p:nvPicPr>
        <p:blipFill rotWithShape="1">
          <a:blip r:embed="rId23" cstate="print">
            <a:extLst>
              <a:ext uri="{28A0092B-C50C-407E-A947-70E740481C1C}">
                <a14:useLocalDpi xmlns:a14="http://schemas.microsoft.com/office/drawing/2010/main" val="0"/>
              </a:ext>
            </a:extLst>
          </a:blip>
          <a:srcRect l="11736" t="13219" r="6740" b="23372"/>
          <a:stretch/>
        </p:blipFill>
        <p:spPr>
          <a:xfrm>
            <a:off x="6880312" y="2922346"/>
            <a:ext cx="1674244" cy="439853"/>
          </a:xfrm>
          <a:prstGeom prst="rect">
            <a:avLst/>
          </a:prstGeom>
        </p:spPr>
      </p:pic>
      <p:pic>
        <p:nvPicPr>
          <p:cNvPr id="54" name="Picture 53"/>
          <p:cNvPicPr>
            <a:picLocks noChangeAspect="1"/>
          </p:cNvPicPr>
          <p:nvPr/>
        </p:nvPicPr>
        <p:blipFill rotWithShape="1">
          <a:blip r:embed="rId24" cstate="print">
            <a:extLst>
              <a:ext uri="{28A0092B-C50C-407E-A947-70E740481C1C}">
                <a14:useLocalDpi xmlns:a14="http://schemas.microsoft.com/office/drawing/2010/main" val="0"/>
              </a:ext>
            </a:extLst>
          </a:blip>
          <a:srcRect l="3984" t="7107" r="4415" b="10484"/>
          <a:stretch/>
        </p:blipFill>
        <p:spPr>
          <a:xfrm>
            <a:off x="9341950" y="3576701"/>
            <a:ext cx="2183449" cy="519188"/>
          </a:xfrm>
          <a:prstGeom prst="rect">
            <a:avLst/>
          </a:prstGeom>
        </p:spPr>
      </p:pic>
      <p:pic>
        <p:nvPicPr>
          <p:cNvPr id="55" name="Picture 54"/>
          <p:cNvPicPr>
            <a:picLocks noChangeAspect="1"/>
          </p:cNvPicPr>
          <p:nvPr/>
        </p:nvPicPr>
        <p:blipFill rotWithShape="1">
          <a:blip r:embed="rId25"/>
          <a:srcRect l="22834" t="11623" r="23129" b="12881"/>
          <a:stretch/>
        </p:blipFill>
        <p:spPr>
          <a:xfrm>
            <a:off x="9566634" y="2227739"/>
            <a:ext cx="453219" cy="475300"/>
          </a:xfrm>
          <a:prstGeom prst="rect">
            <a:avLst/>
          </a:prstGeom>
        </p:spPr>
      </p:pic>
      <p:pic>
        <p:nvPicPr>
          <p:cNvPr id="56" name="Picture 6" descr="Image result for neo 4j logo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933606" y="3452363"/>
            <a:ext cx="1085178" cy="5852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sql server business intelligence logo 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0825" y="4220711"/>
            <a:ext cx="1587728" cy="48416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COGNOS  icon"/>
          <p:cNvPicPr>
            <a:picLocks noChangeAspect="1" noChangeArrowheads="1"/>
          </p:cNvPicPr>
          <p:nvPr/>
        </p:nvPicPr>
        <p:blipFill rotWithShape="1">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433675" y="4064620"/>
            <a:ext cx="1180284" cy="34500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microstrategy logo 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285142" y="4457615"/>
            <a:ext cx="1938080" cy="31519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6" descr="Image result for elastic search logo"/>
          <p:cNvPicPr>
            <a:picLocks noChangeAspect="1" noChangeArrowheads="1"/>
          </p:cNvPicPr>
          <p:nvPr/>
        </p:nvPicPr>
        <p:blipFill rotWithShape="1">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t="24311" b="30889"/>
          <a:stretch/>
        </p:blipFill>
        <p:spPr bwMode="auto">
          <a:xfrm>
            <a:off x="5789046" y="3884463"/>
            <a:ext cx="1352407" cy="45440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hadoop logo transparent"/>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2306551" y="4338872"/>
            <a:ext cx="1679478" cy="43498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2" descr="Image result for qlikview logo transparent"/>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440674" y="3293736"/>
            <a:ext cx="1261817" cy="25993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Image result for brandwatch logo transparent"/>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150848" y="4365075"/>
            <a:ext cx="1820864" cy="5989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6" descr="Image result for datasift logo transparent"/>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243115" y="4000413"/>
            <a:ext cx="1229462" cy="3393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57" descr="http://readingroom.com.au/news/radian6logo.png"/>
          <p:cNvPicPr>
            <a:picLocks noChangeAspect="1" noChangeArrowheads="1"/>
          </p:cNvPicPr>
          <p:nvPr/>
        </p:nvPicPr>
        <p:blipFill>
          <a:blip r:embed="rId35" cstate="email">
            <a:extLst>
              <a:ext uri="{BEBA8EAE-BF5A-486C-A8C5-ECC9F3942E4B}">
                <a14:imgProps xmlns:a14="http://schemas.microsoft.com/office/drawing/2010/main">
                  <a14:imgLayer r:embed="rId36">
                    <a14:imgEffect>
                      <a14:backgroundRemoval t="0" b="96774" l="2256" r="100000">
                        <a14:foregroundMark x1="38722" y1="69892" x2="38722" y2="69892"/>
                        <a14:foregroundMark x1="45865" y1="66667" x2="45865" y2="66667"/>
                        <a14:foregroundMark x1="52632" y1="66667" x2="52632" y2="66667"/>
                        <a14:foregroundMark x1="61654" y1="62366" x2="61654" y2="62366"/>
                        <a14:foregroundMark x1="62782" y1="50538" x2="62782" y2="50538"/>
                        <a14:foregroundMark x1="55639" y1="63441" x2="55639" y2="63441"/>
                        <a14:foregroundMark x1="66165" y1="69892" x2="66165" y2="69892"/>
                        <a14:foregroundMark x1="66917" y1="46237" x2="66917" y2="46237"/>
                        <a14:foregroundMark x1="71429" y1="59140" x2="71429" y2="59140"/>
                        <a14:foregroundMark x1="76692" y1="63441" x2="76692" y2="63441"/>
                        <a14:foregroundMark x1="81203" y1="65591" x2="81203" y2="65591"/>
                        <a14:foregroundMark x1="86466" y1="65591" x2="86466" y2="65591"/>
                        <a14:foregroundMark x1="92481" y1="52688" x2="92481" y2="52688"/>
                        <a14:foregroundMark x1="96992" y1="62366" x2="96992" y2="62366"/>
                        <a14:foregroundMark x1="92481" y1="70968" x2="92481" y2="70968"/>
                        <a14:foregroundMark x1="75188" y1="78495" x2="75188" y2="78495"/>
                        <a14:foregroundMark x1="83835" y1="58065" x2="83835" y2="58065"/>
                        <a14:foregroundMark x1="76692" y1="58065" x2="76692" y2="58065"/>
                        <a14:foregroundMark x1="49624" y1="58065" x2="49624" y2="58065"/>
                        <a14:foregroundMark x1="58647" y1="58065" x2="58647" y2="58065"/>
                        <a14:foregroundMark x1="62406" y1="44086" x2="62406" y2="44086"/>
                      </a14:backgroundRemoval>
                    </a14:imgEffect>
                  </a14:imgLayer>
                </a14:imgProps>
              </a:ext>
              <a:ext uri="{28A0092B-C50C-407E-A947-70E740481C1C}">
                <a14:useLocalDpi xmlns:a14="http://schemas.microsoft.com/office/drawing/2010/main"/>
              </a:ext>
            </a:extLst>
          </a:blip>
          <a:srcRect/>
          <a:stretch>
            <a:fillRect/>
          </a:stretch>
        </p:blipFill>
        <p:spPr bwMode="auto">
          <a:xfrm>
            <a:off x="6640082" y="3397162"/>
            <a:ext cx="1240638" cy="43387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64330" y="5294854"/>
            <a:ext cx="2644430" cy="574260"/>
          </a:xfrm>
          <a:prstGeom prst="rect">
            <a:avLst/>
          </a:prstGeom>
        </p:spPr>
      </p:pic>
      <p:grpSp>
        <p:nvGrpSpPr>
          <p:cNvPr id="67" name="Group 66"/>
          <p:cNvGrpSpPr/>
          <p:nvPr/>
        </p:nvGrpSpPr>
        <p:grpSpPr>
          <a:xfrm>
            <a:off x="5516165" y="5292220"/>
            <a:ext cx="2115012" cy="659504"/>
            <a:chOff x="7959137" y="2795187"/>
            <a:chExt cx="2157422" cy="672728"/>
          </a:xfrm>
        </p:grpSpPr>
        <p:pic>
          <p:nvPicPr>
            <p:cNvPr id="68" name="Picture 40" descr="Image result for liveramp logo"/>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7959137" y="2795187"/>
              <a:ext cx="2122667" cy="431167"/>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8215214" y="3206305"/>
              <a:ext cx="1901345" cy="261610"/>
            </a:xfrm>
            <a:prstGeom prst="rect">
              <a:avLst/>
            </a:prstGeom>
            <a:noFill/>
          </p:spPr>
          <p:txBody>
            <a:bodyPr wrap="square" rtlCol="0">
              <a:spAutoFit/>
            </a:bodyPr>
            <a:lstStyle/>
            <a:p>
              <a:pPr defTabSz="1187161"/>
              <a:r>
                <a:rPr lang="en-US" sz="1078" dirty="0">
                  <a:solidFill>
                    <a:srgbClr val="F48917"/>
                  </a:solidFill>
                  <a:latin typeface="Arial Black" panose="020B0A04020102020204" pitchFamily="34" charset="0"/>
                  <a:ea typeface="Segoe UI" panose="020B0502040204020203" pitchFamily="34" charset="0"/>
                  <a:cs typeface="Narkisim" panose="020E0502050101010101" pitchFamily="34" charset="-79"/>
                </a:rPr>
                <a:t>Measurement Partner</a:t>
              </a:r>
            </a:p>
          </p:txBody>
        </p:sp>
      </p:grpSp>
      <p:grpSp>
        <p:nvGrpSpPr>
          <p:cNvPr id="70" name="Group 69"/>
          <p:cNvGrpSpPr/>
          <p:nvPr/>
        </p:nvGrpSpPr>
        <p:grpSpPr>
          <a:xfrm>
            <a:off x="9933238" y="5259853"/>
            <a:ext cx="2116960" cy="609261"/>
            <a:chOff x="8112027" y="3728115"/>
            <a:chExt cx="3336817" cy="737348"/>
          </a:xfrm>
        </p:grpSpPr>
        <p:pic>
          <p:nvPicPr>
            <p:cNvPr id="71" name="Picture 9"/>
            <p:cNvPicPr>
              <a:picLocks noChangeAspect="1" noChangeArrowheads="1"/>
            </p:cNvPicPr>
            <p:nvPr/>
          </p:nvPicPr>
          <p:blipFill rotWithShape="1">
            <a:blip r:embed="rId3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112027" y="4106862"/>
              <a:ext cx="3336817" cy="358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24" descr="Image result for tableau logo transparent"/>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8324089" y="3728115"/>
              <a:ext cx="2207988" cy="46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p:cNvGrpSpPr/>
          <p:nvPr/>
        </p:nvGrpSpPr>
        <p:grpSpPr>
          <a:xfrm>
            <a:off x="7475808" y="5038903"/>
            <a:ext cx="2729485" cy="982615"/>
            <a:chOff x="9659751" y="2659585"/>
            <a:chExt cx="2784217" cy="1002318"/>
          </a:xfrm>
        </p:grpSpPr>
        <p:pic>
          <p:nvPicPr>
            <p:cNvPr id="74" name="Picture 73" descr="http://www.parsely.com/static/img/logos/logo-optimizely.png"/>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9659751" y="2659585"/>
              <a:ext cx="2784217" cy="1002318"/>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10382665" y="3331126"/>
              <a:ext cx="1428508" cy="276999"/>
            </a:xfrm>
            <a:prstGeom prst="rect">
              <a:avLst/>
            </a:prstGeom>
            <a:noFill/>
          </p:spPr>
          <p:txBody>
            <a:bodyPr wrap="square" rtlCol="0">
              <a:spAutoFit/>
            </a:bodyPr>
            <a:lstStyle/>
            <a:p>
              <a:pPr defTabSz="1187161"/>
              <a:r>
                <a:rPr lang="en-US" sz="1176" dirty="0">
                  <a:solidFill>
                    <a:srgbClr val="2067AB"/>
                  </a:solidFill>
                  <a:latin typeface="Aharoni" panose="02010803020104030203" pitchFamily="2" charset="-79"/>
                  <a:ea typeface="Segoe UI" panose="020B0502040204020203" pitchFamily="34" charset="0"/>
                  <a:cs typeface="Aharoni" panose="02010803020104030203" pitchFamily="2" charset="-79"/>
                </a:rPr>
                <a:t>Alliance Partner</a:t>
              </a:r>
            </a:p>
          </p:txBody>
        </p:sp>
      </p:grpSp>
      <p:pic>
        <p:nvPicPr>
          <p:cNvPr id="76" name="Picture 75"/>
          <p:cNvPicPr>
            <a:picLocks noChangeAspect="1"/>
          </p:cNvPicPr>
          <p:nvPr/>
        </p:nvPicPr>
        <p:blipFill>
          <a:blip r:embed="rId4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65118" y="5313023"/>
            <a:ext cx="2265613" cy="1096532"/>
          </a:xfrm>
          <a:prstGeom prst="rect">
            <a:avLst/>
          </a:prstGeom>
        </p:spPr>
      </p:pic>
    </p:spTree>
    <p:extLst>
      <p:ext uri="{BB962C8B-B14F-4D97-AF65-F5344CB8AC3E}">
        <p14:creationId xmlns:p14="http://schemas.microsoft.com/office/powerpoint/2010/main" val="32909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Tree>
    <p:extLst>
      <p:ext uri="{BB962C8B-B14F-4D97-AF65-F5344CB8AC3E}">
        <p14:creationId xmlns:p14="http://schemas.microsoft.com/office/powerpoint/2010/main" val="268562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Key differentiators</a:t>
            </a:r>
          </a:p>
        </p:txBody>
      </p:sp>
      <p:pic>
        <p:nvPicPr>
          <p:cNvPr id="58" name="Picture 57"/>
          <p:cNvPicPr>
            <a:picLocks noChangeAspect="1"/>
          </p:cNvPicPr>
          <p:nvPr/>
        </p:nvPicPr>
        <p:blipFill>
          <a:blip r:embed="rId3"/>
          <a:stretch>
            <a:fillRect/>
          </a:stretch>
        </p:blipFill>
        <p:spPr>
          <a:xfrm>
            <a:off x="5589814" y="967667"/>
            <a:ext cx="901018" cy="339480"/>
          </a:xfrm>
          <a:prstGeom prst="rect">
            <a:avLst/>
          </a:prstGeom>
        </p:spPr>
      </p:pic>
      <p:sp>
        <p:nvSpPr>
          <p:cNvPr id="59" name="Rectangle 58"/>
          <p:cNvSpPr/>
          <p:nvPr/>
        </p:nvSpPr>
        <p:spPr>
          <a:xfrm>
            <a:off x="732331" y="1431925"/>
            <a:ext cx="4198110" cy="1097280"/>
          </a:xfrm>
          <a:prstGeom prst="rect">
            <a:avLst/>
          </a:prstGeom>
          <a:solidFill>
            <a:srgbClr val="1E6EC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32331" y="2575468"/>
            <a:ext cx="4198110" cy="1097280"/>
          </a:xfrm>
          <a:prstGeom prst="rect">
            <a:avLst/>
          </a:prstGeom>
          <a:solidFill>
            <a:srgbClr val="1E6EC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32331" y="3697607"/>
            <a:ext cx="4198110" cy="1097280"/>
          </a:xfrm>
          <a:prstGeom prst="rect">
            <a:avLst/>
          </a:prstGeom>
          <a:solidFill>
            <a:srgbClr val="1E6EC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32331" y="1431925"/>
            <a:ext cx="1336540" cy="1097280"/>
          </a:xfrm>
          <a:prstGeom prst="rect">
            <a:avLst/>
          </a:prstGeom>
          <a:solidFill>
            <a:srgbClr val="323CA0">
              <a:alpha val="50000"/>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32331" y="2562589"/>
            <a:ext cx="1336540" cy="1097280"/>
          </a:xfrm>
          <a:prstGeom prst="rect">
            <a:avLst/>
          </a:prstGeom>
          <a:solidFill>
            <a:srgbClr val="323CA0">
              <a:alpha val="50000"/>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32331" y="3697607"/>
            <a:ext cx="1336540" cy="1097280"/>
          </a:xfrm>
          <a:prstGeom prst="rect">
            <a:avLst/>
          </a:prstGeom>
          <a:solidFill>
            <a:srgbClr val="2855B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192438" y="1657400"/>
            <a:ext cx="2758359" cy="646331"/>
          </a:xfrm>
          <a:prstGeom prst="rect">
            <a:avLst/>
          </a:prstGeom>
          <a:noFill/>
        </p:spPr>
        <p:txBody>
          <a:bodyPr wrap="square" rtlCol="0" anchor="ctr">
            <a:spAutoFit/>
          </a:bodyPr>
          <a:lstStyle/>
          <a:p>
            <a:r>
              <a:rPr lang="en-US" b="1" dirty="0">
                <a:solidFill>
                  <a:schemeClr val="bg1"/>
                </a:solidFill>
                <a:ea typeface="Montserrat" charset="0"/>
                <a:cs typeface="Montserrat" charset="0"/>
              </a:rPr>
              <a:t>Specialist in Business focused analytics</a:t>
            </a:r>
          </a:p>
        </p:txBody>
      </p:sp>
      <p:sp>
        <p:nvSpPr>
          <p:cNvPr id="66" name="TextBox 65"/>
          <p:cNvSpPr txBox="1"/>
          <p:nvPr/>
        </p:nvSpPr>
        <p:spPr>
          <a:xfrm>
            <a:off x="2192438" y="2649565"/>
            <a:ext cx="2768598" cy="923330"/>
          </a:xfrm>
          <a:prstGeom prst="rect">
            <a:avLst/>
          </a:prstGeom>
          <a:noFill/>
        </p:spPr>
        <p:txBody>
          <a:bodyPr wrap="square" rtlCol="0" anchor="ctr">
            <a:spAutoFit/>
          </a:bodyPr>
          <a:lstStyle/>
          <a:p>
            <a:r>
              <a:rPr lang="en-US" b="1" dirty="0">
                <a:solidFill>
                  <a:schemeClr val="bg1"/>
                </a:solidFill>
                <a:ea typeface="Montserrat" charset="0"/>
                <a:cs typeface="Montserrat" charset="0"/>
              </a:rPr>
              <a:t>Experts in unconventional data sources &amp; cloud based data ecosystem</a:t>
            </a:r>
          </a:p>
        </p:txBody>
      </p:sp>
      <p:sp>
        <p:nvSpPr>
          <p:cNvPr id="67" name="TextBox 66"/>
          <p:cNvSpPr txBox="1"/>
          <p:nvPr/>
        </p:nvSpPr>
        <p:spPr>
          <a:xfrm>
            <a:off x="2176036" y="3710478"/>
            <a:ext cx="2774761" cy="1200329"/>
          </a:xfrm>
          <a:prstGeom prst="rect">
            <a:avLst/>
          </a:prstGeom>
          <a:noFill/>
        </p:spPr>
        <p:txBody>
          <a:bodyPr wrap="square" rtlCol="0" anchor="ctr">
            <a:spAutoFit/>
          </a:bodyPr>
          <a:lstStyle/>
          <a:p>
            <a:r>
              <a:rPr lang="en-US" b="1" dirty="0">
                <a:solidFill>
                  <a:schemeClr val="bg1"/>
                </a:solidFill>
                <a:ea typeface="Montserrat" charset="0"/>
                <a:cs typeface="Montserrat" charset="0"/>
              </a:rPr>
              <a:t>Cutting edge customizable proprietary solutions &amp; reusable Framework	</a:t>
            </a:r>
          </a:p>
        </p:txBody>
      </p:sp>
      <p:sp>
        <p:nvSpPr>
          <p:cNvPr id="68" name="Rectangle 67"/>
          <p:cNvSpPr/>
          <p:nvPr/>
        </p:nvSpPr>
        <p:spPr>
          <a:xfrm>
            <a:off x="732332" y="4830267"/>
            <a:ext cx="4198110" cy="1097280"/>
          </a:xfrm>
          <a:prstGeom prst="rect">
            <a:avLst/>
          </a:prstGeom>
          <a:solidFill>
            <a:srgbClr val="1E6EC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32332" y="4830267"/>
            <a:ext cx="1336540" cy="1097280"/>
          </a:xfrm>
          <a:prstGeom prst="rect">
            <a:avLst/>
          </a:prstGeom>
          <a:solidFill>
            <a:srgbClr val="2855B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192439" y="5055742"/>
            <a:ext cx="2750360" cy="646331"/>
          </a:xfrm>
          <a:prstGeom prst="rect">
            <a:avLst/>
          </a:prstGeom>
          <a:noFill/>
        </p:spPr>
        <p:txBody>
          <a:bodyPr wrap="square" rtlCol="0" anchor="ctr">
            <a:spAutoFit/>
          </a:bodyPr>
          <a:lstStyle/>
          <a:p>
            <a:r>
              <a:rPr lang="en-US" b="1" dirty="0">
                <a:solidFill>
                  <a:schemeClr val="bg1"/>
                </a:solidFill>
                <a:ea typeface="Montserrat" charset="0"/>
                <a:cs typeface="Montserrat" charset="0"/>
              </a:rPr>
              <a:t>Focus on Innovation &amp; Thought Leadership</a:t>
            </a:r>
          </a:p>
        </p:txBody>
      </p:sp>
      <p:sp>
        <p:nvSpPr>
          <p:cNvPr id="71" name="Rectangle 70"/>
          <p:cNvSpPr/>
          <p:nvPr/>
        </p:nvSpPr>
        <p:spPr>
          <a:xfrm>
            <a:off x="4932152" y="1432651"/>
            <a:ext cx="3270682"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4932152" y="2563315"/>
            <a:ext cx="3270682"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932152" y="3698333"/>
            <a:ext cx="3270682"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932153" y="4830993"/>
            <a:ext cx="3270682"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5761444" y="1654414"/>
            <a:ext cx="2285529" cy="738664"/>
          </a:xfrm>
          <a:prstGeom prst="rect">
            <a:avLst/>
          </a:prstGeom>
          <a:noFill/>
        </p:spPr>
        <p:txBody>
          <a:bodyPr wrap="square" rtlCol="0">
            <a:spAutoFit/>
          </a:bodyPr>
          <a:lstStyle/>
          <a:p>
            <a:r>
              <a:rPr lang="en-US" sz="1400" dirty="0">
                <a:solidFill>
                  <a:srgbClr val="FEFEFE"/>
                </a:solidFill>
                <a:ea typeface="Montserrat" charset="0"/>
                <a:cs typeface="Montserrat" charset="0"/>
              </a:rPr>
              <a:t>Single minded focus to create strong Impact on business metrics</a:t>
            </a:r>
            <a:endParaRPr lang="en-US" sz="1400" dirty="0"/>
          </a:p>
        </p:txBody>
      </p:sp>
      <p:sp>
        <p:nvSpPr>
          <p:cNvPr id="76" name="TextBox 75"/>
          <p:cNvSpPr txBox="1"/>
          <p:nvPr/>
        </p:nvSpPr>
        <p:spPr>
          <a:xfrm>
            <a:off x="5826198" y="5127565"/>
            <a:ext cx="2329879" cy="523220"/>
          </a:xfrm>
          <a:prstGeom prst="rect">
            <a:avLst/>
          </a:prstGeom>
          <a:noFill/>
        </p:spPr>
        <p:txBody>
          <a:bodyPr wrap="square" numCol="1" spcCol="457200" rtlCol="0">
            <a:spAutoFit/>
          </a:bodyPr>
          <a:lstStyle/>
          <a:p>
            <a:r>
              <a:rPr lang="en-US" sz="1400">
                <a:solidFill>
                  <a:srgbClr val="FEFEFE"/>
                </a:solidFill>
                <a:latin typeface="Calibri" panose="020F0502020204030204" pitchFamily="34" charset="0"/>
                <a:ea typeface="Montserrat" charset="0"/>
                <a:cs typeface="Calibri" panose="020F0502020204030204" pitchFamily="34" charset="0"/>
              </a:rPr>
              <a:t>Institutionalized </a:t>
            </a:r>
            <a:r>
              <a:rPr lang="en-US" sz="1400" b="1">
                <a:solidFill>
                  <a:srgbClr val="FEFEFE"/>
                </a:solidFill>
                <a:latin typeface="Calibri" panose="020F0502020204030204" pitchFamily="34" charset="0"/>
                <a:ea typeface="Montserrat" charset="0"/>
                <a:cs typeface="Calibri" panose="020F0502020204030204" pitchFamily="34" charset="0"/>
              </a:rPr>
              <a:t>Idea Labs</a:t>
            </a:r>
            <a:r>
              <a:rPr lang="en-US" sz="1400">
                <a:solidFill>
                  <a:srgbClr val="FEFEFE"/>
                </a:solidFill>
                <a:latin typeface="Calibri" panose="020F0502020204030204" pitchFamily="34" charset="0"/>
                <a:ea typeface="Montserrat" charset="0"/>
                <a:cs typeface="Calibri" panose="020F0502020204030204" pitchFamily="34" charset="0"/>
              </a:rPr>
              <a:t> </a:t>
            </a:r>
            <a:r>
              <a:rPr lang="en-US" sz="1400" dirty="0">
                <a:solidFill>
                  <a:srgbClr val="FEFEFE"/>
                </a:solidFill>
                <a:latin typeface="Calibri" panose="020F0502020204030204" pitchFamily="34" charset="0"/>
                <a:ea typeface="Montserrat" charset="0"/>
                <a:cs typeface="Calibri" panose="020F0502020204030204" pitchFamily="34" charset="0"/>
              </a:rPr>
              <a:t>for innovation and research</a:t>
            </a:r>
          </a:p>
        </p:txBody>
      </p:sp>
      <p:sp>
        <p:nvSpPr>
          <p:cNvPr id="77" name="TextBox 76"/>
          <p:cNvSpPr txBox="1"/>
          <p:nvPr/>
        </p:nvSpPr>
        <p:spPr>
          <a:xfrm>
            <a:off x="5782654" y="4022606"/>
            <a:ext cx="2471394" cy="523220"/>
          </a:xfrm>
          <a:prstGeom prst="rect">
            <a:avLst/>
          </a:prstGeom>
          <a:noFill/>
        </p:spPr>
        <p:txBody>
          <a:bodyPr wrap="square" numCol="1" spcCol="457200" rtlCol="0">
            <a:spAutoFit/>
          </a:bodyPr>
          <a:lstStyle/>
          <a:p>
            <a:r>
              <a:rPr lang="en-US" sz="1400" b="1" dirty="0">
                <a:solidFill>
                  <a:srgbClr val="FEFEFE"/>
                </a:solidFill>
                <a:latin typeface="Calibri" panose="020F0502020204030204" pitchFamily="34" charset="0"/>
                <a:ea typeface="Montserrat" charset="0"/>
                <a:cs typeface="Calibri" panose="020F0502020204030204" pitchFamily="34" charset="0"/>
              </a:rPr>
              <a:t>Panel Miner</a:t>
            </a:r>
            <a:r>
              <a:rPr lang="en-US" sz="1400" dirty="0">
                <a:solidFill>
                  <a:srgbClr val="FEFEFE"/>
                </a:solidFill>
                <a:latin typeface="Calibri" panose="020F0502020204030204" pitchFamily="34" charset="0"/>
                <a:ea typeface="Montserrat" charset="0"/>
                <a:cs typeface="Calibri" panose="020F0502020204030204" pitchFamily="34" charset="0"/>
              </a:rPr>
              <a:t> -  A digital user experience enhancer platform</a:t>
            </a:r>
          </a:p>
        </p:txBody>
      </p:sp>
      <p:sp>
        <p:nvSpPr>
          <p:cNvPr id="78" name="TextBox 77"/>
          <p:cNvSpPr txBox="1"/>
          <p:nvPr/>
        </p:nvSpPr>
        <p:spPr>
          <a:xfrm>
            <a:off x="5783465" y="2889668"/>
            <a:ext cx="2123925" cy="523220"/>
          </a:xfrm>
          <a:prstGeom prst="rect">
            <a:avLst/>
          </a:prstGeom>
          <a:noFill/>
        </p:spPr>
        <p:txBody>
          <a:bodyPr wrap="square" numCol="1" spcCol="457200" rtlCol="0">
            <a:spAutoFit/>
          </a:bodyPr>
          <a:lstStyle/>
          <a:p>
            <a:r>
              <a:rPr lang="en-US" sz="1400" dirty="0">
                <a:solidFill>
                  <a:srgbClr val="FEFEFE"/>
                </a:solidFill>
                <a:ea typeface="Montserrat" charset="0"/>
                <a:cs typeface="Montserrat" charset="0"/>
              </a:rPr>
              <a:t>Partnership with </a:t>
            </a:r>
            <a:r>
              <a:rPr lang="en-US" sz="1400" b="1" dirty="0">
                <a:solidFill>
                  <a:srgbClr val="FEFEFE"/>
                </a:solidFill>
                <a:ea typeface="Montserrat" charset="0"/>
                <a:cs typeface="Montserrat" charset="0"/>
              </a:rPr>
              <a:t>Amazon AWS</a:t>
            </a:r>
            <a:r>
              <a:rPr lang="en-US" sz="1400" dirty="0">
                <a:solidFill>
                  <a:srgbClr val="FEFEFE"/>
                </a:solidFill>
                <a:ea typeface="Montserrat" charset="0"/>
                <a:cs typeface="Montserrat" charset="0"/>
              </a:rPr>
              <a:t> &amp; </a:t>
            </a:r>
            <a:r>
              <a:rPr lang="en-US" sz="1400" b="1" dirty="0">
                <a:solidFill>
                  <a:srgbClr val="FEFEFE"/>
                </a:solidFill>
                <a:ea typeface="Montserrat" charset="0"/>
                <a:cs typeface="Montserrat" charset="0"/>
              </a:rPr>
              <a:t>Microsoft Azure</a:t>
            </a:r>
            <a:r>
              <a:rPr lang="en-US" sz="1400" dirty="0">
                <a:solidFill>
                  <a:srgbClr val="FEFEFE"/>
                </a:solidFill>
                <a:ea typeface="Montserrat" charset="0"/>
                <a:cs typeface="Montserrat" charset="0"/>
              </a:rPr>
              <a:t>	</a:t>
            </a:r>
          </a:p>
        </p:txBody>
      </p:sp>
      <p:sp>
        <p:nvSpPr>
          <p:cNvPr id="79" name="TextBox 78"/>
          <p:cNvSpPr txBox="1"/>
          <p:nvPr/>
        </p:nvSpPr>
        <p:spPr>
          <a:xfrm>
            <a:off x="4982163" y="2844027"/>
            <a:ext cx="692697" cy="584775"/>
          </a:xfrm>
          <a:prstGeom prst="rect">
            <a:avLst/>
          </a:prstGeom>
          <a:noFill/>
        </p:spPr>
        <p:txBody>
          <a:bodyPr wrap="square" numCol="1" spcCol="457200" rtlCol="0">
            <a:spAutoFit/>
          </a:bodyPr>
          <a:lstStyle/>
          <a:p>
            <a:endParaRPr lang="en-US" sz="3200" b="1" dirty="0">
              <a:solidFill>
                <a:schemeClr val="bg1"/>
              </a:solidFill>
              <a:latin typeface="FontAwesome" pitchFamily="50" charset="0"/>
              <a:ea typeface="Montserrat" charset="0"/>
              <a:cs typeface="Calibri" panose="020F0502020204030204" pitchFamily="34" charset="0"/>
            </a:endParaRPr>
          </a:p>
        </p:txBody>
      </p:sp>
      <p:sp>
        <p:nvSpPr>
          <p:cNvPr id="80" name="Rectangle 79"/>
          <p:cNvSpPr/>
          <p:nvPr/>
        </p:nvSpPr>
        <p:spPr>
          <a:xfrm>
            <a:off x="8202834" y="1431925"/>
            <a:ext cx="3227138"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8202834" y="2562589"/>
            <a:ext cx="3227138"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202834" y="3697607"/>
            <a:ext cx="3227138"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8202835" y="4830267"/>
            <a:ext cx="3227138" cy="1097280"/>
          </a:xfrm>
          <a:prstGeom prst="rect">
            <a:avLst/>
          </a:prstGeom>
          <a:solidFill>
            <a:srgbClr val="4687D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8937366" y="1762543"/>
            <a:ext cx="2285529" cy="523220"/>
          </a:xfrm>
          <a:prstGeom prst="rect">
            <a:avLst/>
          </a:prstGeom>
          <a:noFill/>
        </p:spPr>
        <p:txBody>
          <a:bodyPr wrap="square" rtlCol="0">
            <a:spAutoFit/>
          </a:bodyPr>
          <a:lstStyle/>
          <a:p>
            <a:r>
              <a:rPr lang="en-US" sz="1400" dirty="0">
                <a:solidFill>
                  <a:schemeClr val="bg1"/>
                </a:solidFill>
                <a:latin typeface="Calibri" panose="020F0502020204030204" pitchFamily="34" charset="0"/>
                <a:ea typeface="Montserrat" charset="0"/>
                <a:cs typeface="Calibri" panose="020F0502020204030204" pitchFamily="34" charset="0"/>
              </a:rPr>
              <a:t>33% of our people have business degree</a:t>
            </a:r>
          </a:p>
        </p:txBody>
      </p:sp>
      <p:sp>
        <p:nvSpPr>
          <p:cNvPr id="85" name="TextBox 84"/>
          <p:cNvSpPr txBox="1"/>
          <p:nvPr/>
        </p:nvSpPr>
        <p:spPr>
          <a:xfrm>
            <a:off x="9002120" y="5126839"/>
            <a:ext cx="2329879" cy="523220"/>
          </a:xfrm>
          <a:prstGeom prst="rect">
            <a:avLst/>
          </a:prstGeom>
          <a:noFill/>
        </p:spPr>
        <p:txBody>
          <a:bodyPr wrap="square" numCol="1" spcCol="457200" rtlCol="0">
            <a:spAutoFit/>
          </a:bodyPr>
          <a:lstStyle/>
          <a:p>
            <a:r>
              <a:rPr lang="en-US" sz="1400" dirty="0">
                <a:solidFill>
                  <a:schemeClr val="bg1"/>
                </a:solidFill>
                <a:latin typeface="Calibri" panose="020F0502020204030204" pitchFamily="34" charset="0"/>
                <a:ea typeface="Montserrat" charset="0"/>
                <a:cs typeface="Calibri" panose="020F0502020204030204" pitchFamily="34" charset="0"/>
              </a:rPr>
              <a:t>Partnership with IIT to create </a:t>
            </a:r>
            <a:r>
              <a:rPr lang="en-US" sz="1400" b="1" dirty="0">
                <a:solidFill>
                  <a:schemeClr val="bg1"/>
                </a:solidFill>
                <a:latin typeface="Calibri" panose="020F0502020204030204" pitchFamily="34" charset="0"/>
                <a:ea typeface="Montserrat" charset="0"/>
                <a:cs typeface="Calibri" panose="020F0502020204030204" pitchFamily="34" charset="0"/>
              </a:rPr>
              <a:t>IIT data labs</a:t>
            </a:r>
            <a:r>
              <a:rPr lang="en-US" sz="1400" dirty="0">
                <a:solidFill>
                  <a:schemeClr val="bg1"/>
                </a:solidFill>
                <a:latin typeface="Calibri" panose="020F0502020204030204" pitchFamily="34" charset="0"/>
                <a:ea typeface="Montserrat" charset="0"/>
                <a:cs typeface="Calibri" panose="020F0502020204030204" pitchFamily="34" charset="0"/>
              </a:rPr>
              <a:t>	</a:t>
            </a:r>
          </a:p>
        </p:txBody>
      </p:sp>
      <p:sp>
        <p:nvSpPr>
          <p:cNvPr id="86" name="TextBox 85"/>
          <p:cNvSpPr txBox="1"/>
          <p:nvPr/>
        </p:nvSpPr>
        <p:spPr>
          <a:xfrm>
            <a:off x="9002121" y="4010994"/>
            <a:ext cx="2471394" cy="523220"/>
          </a:xfrm>
          <a:prstGeom prst="rect">
            <a:avLst/>
          </a:prstGeom>
          <a:noFill/>
        </p:spPr>
        <p:txBody>
          <a:bodyPr wrap="square" numCol="1" spcCol="457200" rtlCol="0">
            <a:spAutoFit/>
          </a:bodyPr>
          <a:lstStyle/>
          <a:p>
            <a:r>
              <a:rPr lang="en-US" sz="1400" b="1" dirty="0" err="1">
                <a:solidFill>
                  <a:schemeClr val="bg1"/>
                </a:solidFill>
                <a:latin typeface="Calibri" panose="020F0502020204030204" pitchFamily="34" charset="0"/>
                <a:ea typeface="Montserrat" charset="0"/>
                <a:cs typeface="Calibri" panose="020F0502020204030204" pitchFamily="34" charset="0"/>
              </a:rPr>
              <a:t>Amplifyr</a:t>
            </a:r>
            <a:r>
              <a:rPr lang="en-US" sz="1400" b="1" dirty="0">
                <a:solidFill>
                  <a:schemeClr val="bg1"/>
                </a:solidFill>
                <a:latin typeface="Calibri" panose="020F0502020204030204" pitchFamily="34" charset="0"/>
                <a:ea typeface="Montserrat" charset="0"/>
                <a:cs typeface="Calibri" panose="020F0502020204030204" pitchFamily="34" charset="0"/>
              </a:rPr>
              <a:t> </a:t>
            </a:r>
            <a:r>
              <a:rPr lang="en-US" sz="1400" dirty="0">
                <a:solidFill>
                  <a:schemeClr val="bg1"/>
                </a:solidFill>
                <a:latin typeface="Calibri" panose="020F0502020204030204" pitchFamily="34" charset="0"/>
                <a:ea typeface="Montserrat" charset="0"/>
                <a:cs typeface="Calibri" panose="020F0502020204030204" pitchFamily="34" charset="0"/>
              </a:rPr>
              <a:t>– Self-service Data Science Workbench</a:t>
            </a:r>
          </a:p>
        </p:txBody>
      </p:sp>
      <p:sp>
        <p:nvSpPr>
          <p:cNvPr id="87" name="TextBox 86"/>
          <p:cNvSpPr txBox="1"/>
          <p:nvPr/>
        </p:nvSpPr>
        <p:spPr>
          <a:xfrm>
            <a:off x="8959387" y="2888942"/>
            <a:ext cx="2123925" cy="523220"/>
          </a:xfrm>
          <a:prstGeom prst="rect">
            <a:avLst/>
          </a:prstGeom>
          <a:noFill/>
        </p:spPr>
        <p:txBody>
          <a:bodyPr wrap="square" numCol="1" spcCol="457200" rtlCol="0">
            <a:spAutoFit/>
          </a:bodyPr>
          <a:lstStyle/>
          <a:p>
            <a:r>
              <a:rPr lang="en-US" sz="1400" dirty="0">
                <a:solidFill>
                  <a:schemeClr val="bg1"/>
                </a:solidFill>
                <a:latin typeface="Calibri" panose="020F0502020204030204" pitchFamily="34" charset="0"/>
                <a:ea typeface="Montserrat" charset="0"/>
                <a:cs typeface="Calibri" panose="020F0502020204030204" pitchFamily="34" charset="0"/>
              </a:rPr>
              <a:t>Microsoft’s </a:t>
            </a:r>
            <a:r>
              <a:rPr lang="en-US" sz="1400" b="1" dirty="0">
                <a:solidFill>
                  <a:schemeClr val="bg1"/>
                </a:solidFill>
                <a:latin typeface="Calibri" panose="020F0502020204030204" pitchFamily="34" charset="0"/>
                <a:ea typeface="Montserrat" charset="0"/>
                <a:cs typeface="Calibri" panose="020F0502020204030204" pitchFamily="34" charset="0"/>
              </a:rPr>
              <a:t>Gold Analytics Partner</a:t>
            </a:r>
          </a:p>
        </p:txBody>
      </p:sp>
      <p:pic>
        <p:nvPicPr>
          <p:cNvPr id="88" name="Picture 87"/>
          <p:cNvPicPr>
            <a:picLocks noChangeAspect="1"/>
          </p:cNvPicPr>
          <p:nvPr/>
        </p:nvPicPr>
        <p:blipFill>
          <a:blip r:embed="rId4"/>
          <a:stretch>
            <a:fillRect/>
          </a:stretch>
        </p:blipFill>
        <p:spPr>
          <a:xfrm>
            <a:off x="5159920" y="2934016"/>
            <a:ext cx="605294" cy="478146"/>
          </a:xfrm>
          <a:prstGeom prst="rect">
            <a:avLst/>
          </a:prstGeom>
        </p:spPr>
      </p:pic>
      <p:cxnSp>
        <p:nvCxnSpPr>
          <p:cNvPr id="89" name="Straight Connector 88"/>
          <p:cNvCxnSpPr/>
          <p:nvPr/>
        </p:nvCxnSpPr>
        <p:spPr>
          <a:xfrm>
            <a:off x="2068871" y="1431925"/>
            <a:ext cx="0" cy="44956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75" y="1345711"/>
            <a:ext cx="1292464" cy="1347333"/>
          </a:xfrm>
          <a:prstGeom prst="rect">
            <a:avLst/>
          </a:prstGeom>
        </p:spPr>
      </p:pic>
      <p:pic>
        <p:nvPicPr>
          <p:cNvPr id="91" name="Picture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486" y="2529348"/>
            <a:ext cx="1390008" cy="1292464"/>
          </a:xfrm>
          <a:prstGeom prst="rect">
            <a:avLst/>
          </a:prstGeom>
        </p:spPr>
      </p:pic>
      <p:pic>
        <p:nvPicPr>
          <p:cNvPr id="92" name="Picture 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027" y="3616693"/>
            <a:ext cx="1347333" cy="1292464"/>
          </a:xfrm>
          <a:prstGeom prst="rect">
            <a:avLst/>
          </a:prstGeom>
        </p:spPr>
      </p:pic>
      <p:pic>
        <p:nvPicPr>
          <p:cNvPr id="93" name="Picture 9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316" y="4845718"/>
            <a:ext cx="1085182" cy="1292464"/>
          </a:xfrm>
          <a:prstGeom prst="rect">
            <a:avLst/>
          </a:prstGeom>
        </p:spPr>
      </p:pic>
      <p:pic>
        <p:nvPicPr>
          <p:cNvPr id="94" name="Picture 9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7523" y="1566555"/>
            <a:ext cx="1042506" cy="969348"/>
          </a:xfrm>
          <a:prstGeom prst="rect">
            <a:avLst/>
          </a:prstGeom>
        </p:spPr>
      </p:pic>
      <p:pic>
        <p:nvPicPr>
          <p:cNvPr id="95" name="Picture 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4518" y="3913674"/>
            <a:ext cx="902286" cy="865707"/>
          </a:xfrm>
          <a:prstGeom prst="rect">
            <a:avLst/>
          </a:prstGeom>
        </p:spPr>
      </p:pic>
      <p:pic>
        <p:nvPicPr>
          <p:cNvPr id="96" name="Picture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2432" y="4834206"/>
            <a:ext cx="1030313" cy="1024217"/>
          </a:xfrm>
          <a:prstGeom prst="rect">
            <a:avLst/>
          </a:prstGeom>
        </p:spPr>
      </p:pic>
      <p:pic>
        <p:nvPicPr>
          <p:cNvPr id="97" name="Picture 9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6901" y="1653082"/>
            <a:ext cx="1018120" cy="865707"/>
          </a:xfrm>
          <a:prstGeom prst="rect">
            <a:avLst/>
          </a:prstGeom>
        </p:spPr>
      </p:pic>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15951" y="4917867"/>
            <a:ext cx="871804" cy="865707"/>
          </a:xfrm>
          <a:prstGeom prst="rect">
            <a:avLst/>
          </a:prstGeom>
        </p:spPr>
      </p:pic>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96901" y="2685161"/>
            <a:ext cx="981541" cy="969348"/>
          </a:xfrm>
          <a:prstGeom prst="rect">
            <a:avLst/>
          </a:prstGeom>
        </p:spPr>
      </p:pic>
      <p:pic>
        <p:nvPicPr>
          <p:cNvPr id="100" name="Picture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06426" y="3830071"/>
            <a:ext cx="896190" cy="865707"/>
          </a:xfrm>
          <a:prstGeom prst="rect">
            <a:avLst/>
          </a:prstGeom>
        </p:spPr>
      </p:pic>
    </p:spTree>
    <p:extLst>
      <p:ext uri="{BB962C8B-B14F-4D97-AF65-F5344CB8AC3E}">
        <p14:creationId xmlns:p14="http://schemas.microsoft.com/office/powerpoint/2010/main" val="21731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3871</TotalTime>
  <Words>1101</Words>
  <Application>Microsoft Office PowerPoint</Application>
  <PresentationFormat>Widescreen</PresentationFormat>
  <Paragraphs>179</Paragraphs>
  <Slides>9</Slides>
  <Notes>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24" baseType="lpstr">
      <vt:lpstr>Aharoni</vt:lpstr>
      <vt:lpstr>Arial</vt:lpstr>
      <vt:lpstr>Arial Black</vt:lpstr>
      <vt:lpstr>Avenir Book</vt:lpstr>
      <vt:lpstr>Calibri</vt:lpstr>
      <vt:lpstr>FontAwesome</vt:lpstr>
      <vt:lpstr>Gill Sans MT</vt:lpstr>
      <vt:lpstr>Montserrat</vt:lpstr>
      <vt:lpstr>Narkisim</vt:lpstr>
      <vt:lpstr>Open Sans</vt:lpstr>
      <vt:lpstr>Segoe UI</vt:lpstr>
      <vt:lpstr>Wingdings</vt:lpstr>
      <vt:lpstr>4_Office Theme</vt:lpstr>
      <vt:lpstr>2_Office Theme</vt:lpstr>
      <vt:lpstr>think-cell Slide</vt:lpstr>
      <vt:lpstr>Point of View : Palantir</vt:lpstr>
      <vt:lpstr>LatentView Analytics at a glance</vt:lpstr>
      <vt:lpstr>Projects within BMW</vt:lpstr>
      <vt:lpstr>Palantir - Position in the data analytics landscape</vt:lpstr>
      <vt:lpstr>Advantages &amp; Disadvantages PoV</vt:lpstr>
      <vt:lpstr>LatentView – Technical Stack</vt:lpstr>
      <vt:lpstr>Tools &amp; Partnerships</vt:lpstr>
      <vt:lpstr>Thank you</vt:lpstr>
      <vt:lpstr>Key differentiators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LatentView Analytics Corporate Presentation</dc:title>
  <dc:creator>Bhargavi Sundaram</dc:creator>
  <cp:lastModifiedBy>Anbarasu Ramachandran</cp:lastModifiedBy>
  <cp:revision>137</cp:revision>
  <dcterms:created xsi:type="dcterms:W3CDTF">2018-01-02T12:56:45Z</dcterms:created>
  <dcterms:modified xsi:type="dcterms:W3CDTF">2018-08-01T12:26:04Z</dcterms:modified>
</cp:coreProperties>
</file>